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6EDBD9-F597-49EA-8761-C128188C585C}" type="datetimeFigureOut">
              <a:rPr lang="en-US" smtClean="0"/>
              <a:pPr/>
              <a:t>10/9/2012</a:t>
            </a:fld>
            <a:endParaRPr lang="en-IE"/>
          </a:p>
        </p:txBody>
      </p:sp>
      <p:sp>
        <p:nvSpPr>
          <p:cNvPr id="17" name="Footer Placeholder 16"/>
          <p:cNvSpPr>
            <a:spLocks noGrp="1"/>
          </p:cNvSpPr>
          <p:nvPr>
            <p:ph type="ftr" sz="quarter" idx="11"/>
          </p:nvPr>
        </p:nvSpPr>
        <p:spPr/>
        <p:txBody>
          <a:bodyPr/>
          <a:lstStyle/>
          <a:p>
            <a:endParaRPr lang="en-IE"/>
          </a:p>
        </p:txBody>
      </p:sp>
      <p:sp>
        <p:nvSpPr>
          <p:cNvPr id="29" name="Slide Number Placeholder 28"/>
          <p:cNvSpPr>
            <a:spLocks noGrp="1"/>
          </p:cNvSpPr>
          <p:nvPr>
            <p:ph type="sldNum" sz="quarter" idx="12"/>
          </p:nvPr>
        </p:nvSpPr>
        <p:spPr/>
        <p:txBody>
          <a:bodyPr/>
          <a:lstStyle/>
          <a:p>
            <a:fld id="{ED93FB16-5648-41A5-9A36-1B073A0AFEF7}" type="slidenum">
              <a:rPr lang="en-IE" smtClean="0"/>
              <a:pPr/>
              <a:t>‹#›</a:t>
            </a:fld>
            <a:endParaRPr lang="en-IE"/>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6EDBD9-F597-49EA-8761-C128188C585C}" type="datetimeFigureOut">
              <a:rPr lang="en-US" smtClean="0"/>
              <a:pPr/>
              <a:t>10/9/2012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D93FB16-5648-41A5-9A36-1B073A0AFEF7}"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6EDBD9-F597-49EA-8761-C128188C585C}" type="datetimeFigureOut">
              <a:rPr lang="en-US" smtClean="0"/>
              <a:pPr/>
              <a:t>10/9/2012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D93FB16-5648-41A5-9A36-1B073A0AFEF7}"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6EDBD9-F597-49EA-8761-C128188C585C}" type="datetimeFigureOut">
              <a:rPr lang="en-US" smtClean="0"/>
              <a:pPr/>
              <a:t>10/9/2012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D93FB16-5648-41A5-9A36-1B073A0AFEF7}"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6EDBD9-F597-49EA-8761-C128188C585C}" type="datetimeFigureOut">
              <a:rPr lang="en-US" smtClean="0"/>
              <a:pPr/>
              <a:t>10/9/2012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a:xfrm>
            <a:off x="7924800" y="6416675"/>
            <a:ext cx="762000" cy="365125"/>
          </a:xfrm>
        </p:spPr>
        <p:txBody>
          <a:bodyPr/>
          <a:lstStyle/>
          <a:p>
            <a:fld id="{ED93FB16-5648-41A5-9A36-1B073A0AFEF7}"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6EDBD9-F597-49EA-8761-C128188C585C}" type="datetimeFigureOut">
              <a:rPr lang="en-US" smtClean="0"/>
              <a:pPr/>
              <a:t>10/9/2012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D93FB16-5648-41A5-9A36-1B073A0AFEF7}"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6EDBD9-F597-49EA-8761-C128188C585C}" type="datetimeFigureOut">
              <a:rPr lang="en-US" smtClean="0"/>
              <a:pPr/>
              <a:t>10/9/2012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D93FB16-5648-41A5-9A36-1B073A0AFEF7}"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6EDBD9-F597-49EA-8761-C128188C585C}" type="datetimeFigureOut">
              <a:rPr lang="en-US" smtClean="0"/>
              <a:pPr/>
              <a:t>10/9/2012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D93FB16-5648-41A5-9A36-1B073A0AFEF7}"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EDBD9-F597-49EA-8761-C128188C585C}" type="datetimeFigureOut">
              <a:rPr lang="en-US" smtClean="0"/>
              <a:pPr/>
              <a:t>10/9/2012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D93FB16-5648-41A5-9A36-1B073A0AFEF7}"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6EDBD9-F597-49EA-8761-C128188C585C}" type="datetimeFigureOut">
              <a:rPr lang="en-US" smtClean="0"/>
              <a:pPr/>
              <a:t>10/9/2012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D93FB16-5648-41A5-9A36-1B073A0AFEF7}"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6EDBD9-F597-49EA-8761-C128188C585C}" type="datetimeFigureOut">
              <a:rPr lang="en-US" smtClean="0"/>
              <a:pPr/>
              <a:t>10/9/2012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D93FB16-5648-41A5-9A36-1B073A0AFEF7}"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6EDBD9-F597-49EA-8761-C128188C585C}" type="datetimeFigureOut">
              <a:rPr lang="en-US" smtClean="0"/>
              <a:pPr/>
              <a:t>10/9/2012</a:t>
            </a:fld>
            <a:endParaRPr lang="en-IE"/>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E"/>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D93FB16-5648-41A5-9A36-1B073A0AFEF7}" type="slidenum">
              <a:rPr lang="en-IE" smtClean="0"/>
              <a:pPr/>
              <a:t>‹#›</a:t>
            </a:fld>
            <a:endParaRPr lang="en-I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M7hXVN5pfms&amp;feature=endscreen&amp;NR=1"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youtube.com/watch?v=0sdP-Q32Va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lstStyle/>
          <a:p>
            <a:r>
              <a:rPr lang="en-IE" dirty="0" smtClean="0"/>
              <a:t>Frederick Moore</a:t>
            </a:r>
            <a:endParaRPr lang="en-IE" dirty="0"/>
          </a:p>
        </p:txBody>
      </p:sp>
      <p:pic>
        <p:nvPicPr>
          <p:cNvPr id="23554" name="Picture 2" descr="http://www.irishtheatreonline.com/ita/getImage.aspx?id=1672&amp;size=thumb"/>
          <p:cNvPicPr>
            <a:picLocks noChangeAspect="1" noChangeArrowheads="1"/>
          </p:cNvPicPr>
          <p:nvPr/>
        </p:nvPicPr>
        <p:blipFill>
          <a:blip r:embed="rId2"/>
          <a:srcRect/>
          <a:stretch>
            <a:fillRect/>
          </a:stretch>
        </p:blipFill>
        <p:spPr bwMode="auto">
          <a:xfrm>
            <a:off x="2857488" y="3571876"/>
            <a:ext cx="3071834" cy="2542798"/>
          </a:xfrm>
          <a:prstGeom prst="rect">
            <a:avLst/>
          </a:prstGeom>
          <a:noFill/>
        </p:spPr>
      </p:pic>
      <p:sp>
        <p:nvSpPr>
          <p:cNvPr id="5" name="TextBox 4"/>
          <p:cNvSpPr txBox="1"/>
          <p:nvPr/>
        </p:nvSpPr>
        <p:spPr>
          <a:xfrm>
            <a:off x="1214414" y="1928802"/>
            <a:ext cx="6786610" cy="369332"/>
          </a:xfrm>
          <a:prstGeom prst="rect">
            <a:avLst/>
          </a:prstGeom>
          <a:noFill/>
        </p:spPr>
        <p:txBody>
          <a:bodyPr wrap="square" rtlCol="0">
            <a:spAutoFit/>
          </a:bodyPr>
          <a:lstStyle/>
          <a:p>
            <a:r>
              <a:rPr lang="en-IE" dirty="0" smtClean="0">
                <a:solidFill>
                  <a:srgbClr val="FF0000"/>
                </a:solidFill>
              </a:rPr>
              <a:t>           How Many Miles to </a:t>
            </a:r>
            <a:r>
              <a:rPr lang="en-IE" dirty="0" smtClean="0">
                <a:solidFill>
                  <a:srgbClr val="FF0000"/>
                </a:solidFill>
              </a:rPr>
              <a:t>Babylon by </a:t>
            </a:r>
            <a:r>
              <a:rPr lang="en-IE" dirty="0" smtClean="0">
                <a:solidFill>
                  <a:srgbClr val="FF0000"/>
                </a:solidFill>
              </a:rPr>
              <a:t>Jennifer Johnston. </a:t>
            </a:r>
            <a:endParaRPr lang="en-IE" dirty="0">
              <a:solidFill>
                <a:srgbClr val="FF0000"/>
              </a:solidFill>
            </a:endParaRPr>
          </a:p>
        </p:txBody>
      </p:sp>
      <p:sp>
        <p:nvSpPr>
          <p:cNvPr id="6" name="Rectangle 5"/>
          <p:cNvSpPr/>
          <p:nvPr/>
        </p:nvSpPr>
        <p:spPr>
          <a:xfrm>
            <a:off x="2285984" y="2714620"/>
            <a:ext cx="4572000" cy="923330"/>
          </a:xfrm>
          <a:prstGeom prst="rect">
            <a:avLst/>
          </a:prstGeom>
        </p:spPr>
        <p:txBody>
          <a:bodyPr wrap="square">
            <a:spAutoFit/>
          </a:bodyPr>
          <a:lstStyle/>
          <a:p>
            <a:r>
              <a:rPr lang="en-IE" dirty="0" smtClean="0">
                <a:hlinkClick r:id="rId3"/>
              </a:rPr>
              <a:t>http://www.youtube.com/watch?v=M7hXVN5pfms&amp;feature=endscreen&amp;NR=1</a:t>
            </a:r>
            <a:endParaRPr lang="en-IE" dirty="0" smtClean="0"/>
          </a:p>
          <a:p>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heel(1)">
                                      <p:cBhvr>
                                        <p:cTn id="7" dur="20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Final Impression </a:t>
            </a:r>
            <a:endParaRPr lang="en-IE" dirty="0"/>
          </a:p>
        </p:txBody>
      </p:sp>
      <p:sp>
        <p:nvSpPr>
          <p:cNvPr id="3" name="Content Placeholder 2"/>
          <p:cNvSpPr>
            <a:spLocks noGrp="1"/>
          </p:cNvSpPr>
          <p:nvPr>
            <p:ph idx="1"/>
          </p:nvPr>
        </p:nvSpPr>
        <p:spPr/>
        <p:txBody>
          <a:bodyPr>
            <a:normAutofit/>
          </a:bodyPr>
          <a:lstStyle/>
          <a:p>
            <a:r>
              <a:rPr lang="en-IE" sz="1800" dirty="0" smtClean="0">
                <a:solidFill>
                  <a:schemeClr val="bg1"/>
                </a:solidFill>
              </a:rPr>
              <a:t>Frederick Moore is a kind, well-meaning, weak man. </a:t>
            </a:r>
          </a:p>
          <a:p>
            <a:r>
              <a:rPr lang="en-IE" sz="1800" dirty="0" smtClean="0">
                <a:solidFill>
                  <a:schemeClr val="bg1"/>
                </a:solidFill>
              </a:rPr>
              <a:t>Locked in an unhappy marriage.</a:t>
            </a:r>
          </a:p>
          <a:p>
            <a:r>
              <a:rPr lang="en-IE" sz="1800" dirty="0" smtClean="0">
                <a:solidFill>
                  <a:schemeClr val="bg1"/>
                </a:solidFill>
              </a:rPr>
              <a:t>Loves his son, but does not have the emotional vocabulary to express his love. </a:t>
            </a:r>
          </a:p>
          <a:p>
            <a:r>
              <a:rPr lang="en-IE" sz="1800" dirty="0" smtClean="0">
                <a:solidFill>
                  <a:schemeClr val="bg1"/>
                </a:solidFill>
              </a:rPr>
              <a:t>Frederick’s life is lonely, but there is a glimmer of hope and happiness when Alec starts to work with him on estate business, but Alicia cruelly puts a stop to this by sending him off to war. </a:t>
            </a:r>
          </a:p>
          <a:p>
            <a:endParaRPr lang="en-IE" sz="1800" dirty="0" smtClean="0"/>
          </a:p>
          <a:p>
            <a:r>
              <a:rPr lang="en-IE" sz="2000" b="1" i="1" dirty="0" smtClean="0">
                <a:solidFill>
                  <a:schemeClr val="bg1"/>
                </a:solidFill>
              </a:rPr>
              <a:t>Alec remarks that the news of his impeding death may kill his father, but he also notes that Frederick </a:t>
            </a:r>
            <a:r>
              <a:rPr lang="en-IE" sz="2000" b="1" i="1" dirty="0" smtClean="0">
                <a:solidFill>
                  <a:srgbClr val="FF0000"/>
                </a:solidFill>
              </a:rPr>
              <a:t>‘ May be better off dead’. </a:t>
            </a:r>
          </a:p>
          <a:p>
            <a:r>
              <a:rPr lang="en-IE" sz="2000" b="1" i="1" dirty="0" smtClean="0">
                <a:solidFill>
                  <a:schemeClr val="bg1"/>
                </a:solidFill>
              </a:rPr>
              <a:t>Such a sentiment may seem heartless until we see the lonely misery that is life in the Moore household. </a:t>
            </a:r>
            <a:endParaRPr lang="en-IE" sz="2000" b="1" i="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52062"/>
          </a:xfrm>
        </p:spPr>
        <p:txBody>
          <a:bodyPr/>
          <a:lstStyle/>
          <a:p>
            <a:endParaRPr lang="en-IE" dirty="0" smtClean="0">
              <a:hlinkClick r:id="rId2"/>
            </a:endParaRPr>
          </a:p>
          <a:p>
            <a:r>
              <a:rPr lang="en-IE" dirty="0" smtClean="0">
                <a:hlinkClick r:id="rId2"/>
              </a:rPr>
              <a:t>http://www.youtube.com/watch?v=0sdP-Q32Vao</a:t>
            </a:r>
            <a:endParaRPr lang="en-IE" dirty="0" smtClean="0"/>
          </a:p>
          <a:p>
            <a:endParaRPr lang="en-IE" dirty="0" smtClean="0"/>
          </a:p>
          <a:p>
            <a:endParaRPr lang="en-IE" dirty="0" smtClean="0"/>
          </a:p>
          <a:p>
            <a:endParaRPr lang="en-IE" dirty="0"/>
          </a:p>
        </p:txBody>
      </p:sp>
      <p:pic>
        <p:nvPicPr>
          <p:cNvPr id="22530" name="Picture 2" descr="http://t0.gstatic.com/images?q=tbn:ANd9GcRaARtwUQFGa2zK3m2ZmkKfBh6_J654WP5ti6CntlyuDx5JSmYQ"/>
          <p:cNvPicPr>
            <a:picLocks noChangeAspect="1" noChangeArrowheads="1"/>
          </p:cNvPicPr>
          <p:nvPr/>
        </p:nvPicPr>
        <p:blipFill>
          <a:blip r:embed="rId3"/>
          <a:srcRect/>
          <a:stretch>
            <a:fillRect/>
          </a:stretch>
        </p:blipFill>
        <p:spPr bwMode="auto">
          <a:xfrm>
            <a:off x="2071670" y="2959942"/>
            <a:ext cx="4643470" cy="3255140"/>
          </a:xfrm>
          <a:prstGeom prst="rect">
            <a:avLst/>
          </a:prstGeom>
          <a:noFill/>
        </p:spPr>
      </p:pic>
      <p:sp>
        <p:nvSpPr>
          <p:cNvPr id="5" name="TextBox 4"/>
          <p:cNvSpPr txBox="1"/>
          <p:nvPr/>
        </p:nvSpPr>
        <p:spPr>
          <a:xfrm>
            <a:off x="1857356" y="785794"/>
            <a:ext cx="4857784" cy="523220"/>
          </a:xfrm>
          <a:prstGeom prst="rect">
            <a:avLst/>
          </a:prstGeom>
          <a:noFill/>
        </p:spPr>
        <p:txBody>
          <a:bodyPr wrap="square" rtlCol="0">
            <a:spAutoFit/>
          </a:bodyPr>
          <a:lstStyle/>
          <a:p>
            <a:r>
              <a:rPr lang="en-IE" sz="2800" b="1" i="1" dirty="0" smtClean="0">
                <a:solidFill>
                  <a:srgbClr val="FFFF00"/>
                </a:solidFill>
              </a:rPr>
              <a:t>Created by John &amp; </a:t>
            </a:r>
            <a:r>
              <a:rPr lang="en-IE" sz="2800" b="1" i="1" dirty="0" err="1" smtClean="0">
                <a:solidFill>
                  <a:srgbClr val="FFFF00"/>
                </a:solidFill>
              </a:rPr>
              <a:t>Laoisa</a:t>
            </a:r>
            <a:r>
              <a:rPr lang="en-IE" sz="2800" b="1" i="1" dirty="0" smtClean="0">
                <a:solidFill>
                  <a:srgbClr val="FFFF00"/>
                </a:solidFill>
              </a:rPr>
              <a:t>. </a:t>
            </a:r>
            <a:endParaRPr lang="en-IE" sz="2800" b="1" i="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457200" y="1600200"/>
            <a:ext cx="8229600" cy="1471610"/>
          </a:xfrm>
        </p:spPr>
        <p:txBody>
          <a:bodyPr>
            <a:normAutofit/>
          </a:bodyPr>
          <a:lstStyle/>
          <a:p>
            <a:r>
              <a:rPr lang="en-IE" sz="1800" dirty="0" smtClean="0">
                <a:solidFill>
                  <a:srgbClr val="FF0000"/>
                </a:solidFill>
              </a:rPr>
              <a:t>Frederick is an upper class citizen who is trapped in a loveless marriage with a wife who treats him with contempt. He is kind, well meaning man, but he is also weak and lacks the emotional vocabulary to express his love. </a:t>
            </a:r>
            <a:endParaRPr lang="en-IE" sz="1800" dirty="0">
              <a:solidFill>
                <a:srgbClr val="FF0000"/>
              </a:solidFill>
            </a:endParaRPr>
          </a:p>
        </p:txBody>
      </p:sp>
      <p:sp>
        <p:nvSpPr>
          <p:cNvPr id="1026" name="AutoShape 2" descr="data:image/jpeg;base64,/9j/4AAQSkZJRgABAQAAAQABAAD/2wCEAAkGBhQSEBUUEhQVFRUUFBQYFBQVFBUUFRUXFRQVFBQUFRUXHCYeFxojGRQUHy8gIycpLCwtFR4xNTAqNSYrLCkBCQoKDgwOGg8PFykkHBwpKSosKSwpKSkpKSosLCkpKSwsKSkpKSwpKSkpLCksLCkpLSwpKSwsKSopKSwpKSksKf/AABEIAQoAvQMBIgACEQEDEQH/xAAcAAAABwEBAAAAAAAAAAAAAAAAAQIDBAUGBwj/xABJEAABAwEFBQQHBQYCCAcAAAABAAIDEQQFEiExBkFRYXETIoGRByMyQqGxwVJictHwFBUzgpLhJKIWQ3Oys8LS8QhTVGODk6P/xAAZAQACAwEAAAAAAAAAAAAAAAAAAgEDBAX/xAAnEQACAgICAQMEAwEAAAAAAAAAAQIRAyESMQQiQWEyUXHwExSxgf/aAAwDAQACEQMRAD8A43vRFyCKirLGEjxIEIAIIE0Q0QKMZqSR5tpI3pz9u5KKdUgjNRQWTRb+SAvAcFBKARxQWye62AiiiMw1zSAURaiiLJsT40+20MVa0hAEAqHEay2FpbxQNqbxVQUmijgRyLc21vFJNvaqwMSiFPFE2WJvEJv96jgoTtKJlyFFENstP3nySf3iVADckanigtkp95uUiy2wkZqtc1OxuIChxQBuRVRpRKkGNtRoYUC5BAjejogEVUEgKMp+Gyl2g8dymx3ToTn0UkFKnmRk5AElXAsTQaNaOpzUmOLDrlUbh5GviUWFGfdCQaUKItWn7PED7IAp5pIszTkWVFKiormDx/QQBmMKS9qvbVdjc6d059MhwVXPZC3XwI0KAGWsySSEbsklpQAquSVgyqklIL0BY5hTeDNOxuyR1BQDEPdkmilOKAbVSAbEoFFyQooJHnI6InJQ0UIGESk6o3BJYggThzU677uxkk+yPieHJNQRFzgANVobPCG9wAZanqc0EiI4W04hugB8h8EImZ7+HTjTgrSy3JLLQxs6EacM/NaWx+j18rQX9yuoHDfkklkii2OGTMrDZGEgOcAPlu/JOGyAtq01zNQ006ddFvLP6N4WjvVeeenkkTbLNiBwM10ruzqqXlRcsLMFDYwBV28tOmYpyHRC0XUGmubTqDXIgneDr/daG2XQGHu4twP9uSpLdE/NwLiwaDlofknjOxJY6Kl8bmurqBXKlKZbkhzK6ioIPnz0r1UxjznrQ0rxp1TdoeN2RyIppVWWymkUF4WMNNW1pwOoPBQMNFoZampIqD5f3VLO2homFZGckpbwg2NMKO2dtUfZ5oMfROMO8pRiM6NLaxFK/gm2lSKPDJIeDVLpVEUDEiMVqksKPRECoQALETAgClAFAF5sjc7rRaAxmWRLnfZG8/TxXWbr2IgZqMR4nfyWb9El3gQySnV78I6MH5k+S6NBqsWabujfhxpRscst3sjGFjQAp8dmyTL5sIRR20nRV8ki5psdkhooNs9kqaZa6qstrsjxNPBRJkRM3bWd5x3dfL4qoksRo6ulTpQDOnnotFaY8Le8D8/FVlolxGjdxz60IA/zKYyIkjJXpdOQIBp+R/tXyVPNFhJFaivjothNCXBwPu6cuFOWSz1sjzxEeyc/EZZ/rVaYSMs4lQZAAQ7MfKta9Nyp7a0ZU3j+yuLTDRtSeefEjXzKq7bm38JHxFFoRmZBKJAIqqQHGuTbnJbQggBhBPYUkxcFNi0HFomy5SGR0aU12agktprOCCQoDNVblvBVk8OF6RMdhkI60RDMo3NyTCnUvRjaaWbD/wC4/wCND9Vvo21bzXN/RRL6qUHdID/U0f8ASumwTA0pvXOyr1s6eJ+hD1nYC3M6ZJ8loGgUEy4MQrv+gUa1WttKl4GWdTRVr4HfyyzdaK6KJO00OWqrP9K7PH7L8Z34c6deSZdtlE7eBXStR807i62KpRvRMfJUUPiVU2m6syYzhJrzGYp+asYp8eY0Pkltbkqm2i7Rjrc18dMWvHz+Co7ac6dc6aEiq315WMObmNKkLB3hRjt53HjX9Eq/FKzPmjRV2qz1pkTUYQAKuc4EgAcdwTtu2JexpEs0McjwCInElw394tyafNam6Ll/Z4haZ85ACYY/s10J+8rOx7JudZzJamAyy1ecWoBzaOWSslma6Fh48X9RxK02V0UhY8YXNNCD+swklbjb252thjkAza7BXWrSC5oP4SCOhWJWnHPnGzJmx/xzcQgkvCUUacpEtCQRmlFyQ5ykLFh6Aem8SFUBZoCCmrVHiUl9lI4hMuaUhNkHBRN1U145IomV3fBTYGm2JvZkEMpcaEubh4mjTWnmtNH6QIwRnqR5rnkDWAOLwSANG5E+JS7suSWc1a3AzcXnX6/BUZMcXbZpxZJaSOsXza3PYXwSDERmyhdXLkuW3taJsZbMXtLa9126vALtWxtgMVhjaaYsFCeJOZNfFRrVsoyZ5xsaSdCRXw6LJGXBm2UOaORXdeLsuygklJ1JrT/LuWphtVrwgmxxUOQ7wxadCtGdl5I3ZEAbu7UeAVpYbkcaY3Od/lH5p5ZL9hViUfcorqtTyaGF0Z4CjgfEEAeK0cY0qKcslaNsYZwUG0vqVTLRZEgWl/8AZZuS5e0nBNMOKpHTMfFX1ofnRJs0e9LF10NJJkLae63yx9x2HDhoeHeGYUi45LS1tLS5zydHHQj8+SnzzVaRvqweBcK/AKfabU1jAC1xNTQAVJJpRo4VU/A0dHN/Se8CyMaBm60O8mNJ+bwuZxWdxOQXQNvbUHzNjr/CDsdMwJHkFzR+EBrfArMxR0OS6OH0wSOX5MuWRla26JDuATrbkdvcFbVKsbqu/tDU6BNPJxVsqhj5ukZ1uz9eJR/uYA5tPiuoXdcAduSL32aAaahZf7W+tGz+nrvZzQXc0bglfs45KRednMT6HTcoDrQtcXyVowyXF0y/fMEw8tO5Jc5JJUiCJIGlHFCAEdUbHZIJB2YW3uW63EN4ENoAKDQZk71iCutXFaGuhip9hv8AuhZs/SNvids09lhpEPLyTDrxa3vHQanhzKVHeLGx0cc1HfaoQzN4z3KhtexrSq7LKzzMlAc0hzSMiNOoRvbhOSyditdJH/s59mhLR7JrXIbge6p4vbG2tev1B8UvMn+N+xLtM1TX6Zque/UpqS0VT7R3KqluyyqKZrqvKmtfQZqC11ZCnJZCpogW69WRPa6T2CcLj9moyPmB5obRbXRRQ1je1z9YwCCSdxNNypL4zidXgT8FgDM0DULVixqWzLmzOGkGZS5xJ1JJJO8nMlKa3NR3W5o3pH7zG5bUmc6yywhaC43AMWVs9sxmmivbmY8AAg0JyO4qnPH0mnxpVI6Fc9qIAopN5ULSXELORSzgYY20NMnHRTILke5hbaHF73DoByC57Wjpp7MTtlYxIwmM1I4ctVz7NdzfcETYnOAHskdFxu02fC9w4OPzW/xZWuP2Od5cKal9zREoVVcb2HBIN7clfTMdosyUAVBsVqdK8NA13qfeFieylPNKxkr2G0rUXFebuwwtNHMOXzH5LHxFxaXYTQb9yfu+8+zljPuvOF3jkD4GiSceS0XYpOEt+5e2/a8uZmHVzFAMgRzR7ObASWoCS0zPaDmG5ucAcxqaBTLlsMUcru3wgB9W4tMwDVaZl/wxEjN3Nunms3KvpRu4uW2zQbP3BDZYiyOuebnONXOI0qem4KqvexYXmSP+Zo3/AHhz+aa/0pipq5vUD6FOWe8WvzY8OHI1PikmrQ0W4vYxEcVDWoPBTZhRqZjiDZBua86fZd+R+advKUAgcQVnqmXXZUWc1JKXa3gBMwSU+KZtU1VdGNsqbpEK8G4o3cx9Fyl8dCRwNPJdllslI+oWE2z2RfZw20jvQzOcKj/VvBNWO6jMHfnwWzx5dow+VF0mZQMQDU/FoTRMPBWpPZhZLsrqOC310xNkspwuIkizw7iOK57A/RXcspABaSKihoaVSZYckXYcnB2dBuLaHINcrO9XxyEEvc3k0kV8lze7reQG4tNx6LSWe3EiuMCm/UhYJ4nFnUx5FNE28bb2UJY0ODaGhdv81yq84y2Q197MLdW209s8NDnPc4horzNNEnb7ZVkT4cO+PPqKZ/H4LT48GrZl8qSbSOdl6TjRkIqLUc4m3daMFSNVt9irO61uPan1TdScqngmLq9GEjrP2kr8BcKtjaMTqUqK8Em7rY6xOEbu6G1JDxqTpks8vXpGyCeNJyR0G9rqgEGEYWtIoKUXHb0spjLmHQOOE8lPte00r58eLIOrgpRvgE5tHaxNgc0Urr1SQg8b/JZkyRyx12jQ1NpsUMzCA8ns5K6BwycfhXxU6G6bMwVnk7SmmI0HSjdfFZDZO/BBjikGKKUjICpY8ZNdThuI/JWctlDpg2Nue/Fidh/lStV+CzHkTXybKzXdZ5P4VniIO/A0D5VU92zMIFeyjaeLBgcOjhQqjsVwTgDDanNy0MbcPzr8UHQWhho97JeAx4a8yHfms7b+5qX4LCKyPZl2hkbiae9q0Ag1LuAoVBnvUSzPc01Yzu14nfTpoihusuqTDHT/AG8uHxZofkidYg0YRQAa4QA3wCRVYMMS5JNnZilA3DM/T4qNPbGs1Oe4b1ebPXcQ3G8ZvNacBuCtl6Yla2x63R93yWmuK5Gy2J8czQ+OVzu6dC2gaTyNRWvJVUF2meVsbchWrjwaNT+uK6DFAGtDWigaAAOACv8AFhvkZvKmvpPMW1uxz7DaHxOqWe1E/wC2w6H8Q0PMcwspMzPKq9ZX5sxBbGhloZiDXVbQlrgaUNHNzod4WXt3oMsEnsmePhhkDgP/ALGuPxWtRpmBnneMZK5a6sbeK6w//wAPsXu2qT+aJh+Tgjf6CyPZtTT1hI+T04pA2Z2VhtVhZl3hWp3grObQ7E2iF2FjmuB0zofJdS2Q2ItFjD2PfG9jjUFuIEHoR9VPvjY1swrSjxmHA514dE0kmizHKnvo5Z6Pbhc201la5zmCopmAeatPSXFikiOfsv1HNq3WzVxPia7tIy15OZyNeGYKqtu7jkldEWRvdQPrhaTSuGladELoJ1ydHnIhBuqu7Lcbp6CJpJGvBMW/Z6WOQMwlznEBoAqSSaAAcVSnYtUdyuID9lY+PvlzG0qeXHcFhdrrmNpldhc0yMZVzW5rT3bd1ogsTWCocGAObvBoqiy3Q2yv7RpLpXDv1OtcyFlxxbba9jpZJKkn7nPJLIQ0k+1Smi0V82LHZobTGO6GBrwBSh0qfFaG1yRdp6sta5+bmuFetFZRz4m9nkWnIimRUZMrT2gx4Y8XT7Od7ESNZeEL3gYRMAa/e7oPmQuueka6hE9lpjaB2nckoAO9SrXGmtQCP5QsNtjcDYpWSQNIa5oDwB7LhmD+uC6dYbcy3XWx0gDhQCQH7TTQ9DUK91KJlSlCdHOG3y7rllvAT9jv0DJxOLcGAnzHFWNt2I1dDJjYTQA5OHKoGfwUK8Nl3wMLjmQK0YSM+FSs6wqXRqeVx7HZrcyhwnCTrnQc6jcVQ3rtD2YwtzedBuHN35KsdeuIlmHs3/f7xPMFJuW5cc/rDVurjx5eKFiUNsHkc9I02ydz4h283ecT3a/7y2scgpQKogIyDRkMgOAWu2YuXFSR4yB7o4kb+gVCTyyoulJYo2XGz91dlHUjvvzdyG5v63lWxQARrqxioqkciUnJ2xDWpaCCYUCCCCAAggggAqIURoIA41sXdbYrODTNwqVoLguJslubKQPVNc4cnHuj6qu2XZ6mj9RlThRbTZGzgCV2tXgeAaD9VWtjvoevG5RR78RzFT4cFz6aHtHVAqRkV06+D6pw4hZDYxgdM804j4qYpRbr3G5OS2UN4bEufEXubSmn2hzVZHd0kGEOOIUyPFdmMVRQ6Kot+yscjSMxw5FLKKl2ho5HHpmLs1pDmHGKt6LW3bcsYsmGJuESCpA4nf1UOLZF7HAgNeDqCaeK1djsuBoH66Dkkhi4t/YfJm5JfdGfst2iBmEbs/FQ7bZcTc961Nts2Jp4qpMNdy1RSSpGdycnbOdXhsayV1CypJ3KzsnotjgjD3TyMcSBgIDxVxo1raEEu8ePBb+xWQM0GZ371yj0mbQvltfZstDYmWckNoX4jJQtkf3BlqWDPQHil/jU3QyySjtGjkbZLH3ZJXzS7oYgzF8T3epIWuu7aSzODWB7Y3ECkbyGkctaeRXL9mzIyFzxaGzE6NcTmeAbKBXzVHbbQLZOWGN0crNA2oDiMw3Ac2OO4g05LRHxMcI/JRLPPI9noUFGsvs/cNos0QAn7QmhdHJUxg0FWxnVo/7q8jtxH8RjmHiO+3+pv1AWccmIJtloa7RwPQhLQAaCCCAAggggAIIIIA5PYLYQ51RTgtpsdCQyR1cnvqPID6LCzyNDS9pybUVWu9HV59pYW4c3Nc8O64t/gQkikuhmaG8iMDq7gsvsbKO1koKZ5eatdoJnNieSdRoPkqLZeB0cwJy7RuYUN7GXRuwgUiMp1rU4rDoicUpJcFIoAMkjsxXTVOpIQBAvC0dlE9/2GuIHE07o86LjG21wCy9i+WLE6Zjnyesc0B4fVwo3fR4JNd67fNCHkA6NIJ5keyPA5+AWb9JFic+xOdH7cRDhk01B7rh3st4PgnxupIJdHMbZ2DrAPahxkUqTKzodHAeau/RtckrpGmSj2tIcx9cVGA+6/eDpQ6clR3pbw+zRxSQh0mrmsaY5GgCpd3BTQE5hdH9F/ZCykRuJIIqHNwuAIq3LeDU5jIrbndRM+Ps2jWo6Iqo1zzQNyWdrtWg9QEqOMNFAKBKQQAEEEEABBBBAAKCCCAOLvBlDmtFGka8VB2d2jmu6R7QMTHGpYcsxlUeC0lmh9SHjcaFVN/2AStxDIhVXTHl1aH7btw+3TxxsbgaHAuxHUDctlZWudJGQMwaeFNVy2zXI8kOjBLsjl9V2DY2xytgD56Y3aAe63d4nXyUtXIWMi+jjoEtFVGrCAJJSkkBABlENEbkAEAIa1Zn0l3gYbtlc1ocSY2iuYaS8UdTeQQCOdFqarCek28m4GQnNo9dIOIYaRs/mfl5p8auSREujIW95jsbS4eumb3zTNrHZ4fxOFK8krYmSWyQSP1dG4MirpIwu7QtPRtacMSU53+F7eXM1OAfakO/8LdfABTbB3oIIxm4MGL8UgBAPRuELquKapmK2ujpt1Xi20QslZo8aHUHQg8wVLAWG2bvExW4wD+E5gY3gHRgnF494HwW6C5eWHCVGuEuSDQQQVY4EEEEABBBBAAQQQQBgbpsnq3sO8lHZLga+odXLgnGRuyI0IzKjSTuZXM+G9K0QpFpZbjZGQA4gOcBTjU6LWALF3TEZJ2Oc0gNIpUnXiVsGyZ0Ou7mpRK2OJSSlKQCKCIlCuaADREoyUQCAG8K5Ht7P214GFrveb2jtzRGz5NBe7q9diXAtqZ+zntJ9+eebq2Fsrh/ncPJi0eP9RXlei8wC0x0HciYP6Ym5kn7x+ZSdkrTV08pFA1xwD7zsmN/lGfglWZuCzdh75AdLxBObY/DfzKRZoTHI2ztzIzfTfK/d/K2jfNdRbRjemWmMxROmb7dQ2M7xQhzz8APFdIsFqEsbJG6Pa1w/mFVz22Q9pI2Fp7re7X4vf8/JavZC8RJE9jchC/C0fcoCw/PyWLyVcVL9ovxOnRfoIILAaQIIIIACCCCAAggggDimw+00lqjMTyTJHSp0xNOjuuVCtzd91OrUjLmuMbCX62y3hHI/OOT1cnIOphd4OA8CV1+37UknDEKD7R+gQRxNHAWtcxtRUn6KwIWDui1k2mMuJJxj45fVbyYZKLsZKh5BFG6oCNSQJac0bUkISuoEAFWpToTcTck4gALz7ekv+PtU8ubYJ5A1p0c8SOELOgw4j05r0EvPu2TTJeMtni/9TITXfJIcT3HkG0HQFaMHZXk6LXZC0EB80hqa0bX3pDmT0GvlwVpYIuzxzH2nEtjJ1xH23+APmVnLBNjnZDCfVxjCwneBnJK7qanpRajEJ5GNZkxoo08GjNzz118l0U/34MrQ+12CEv8Aekq1nHD77vorjZGQRStafatDSRyEebfOr/JUkhE01B3Y2D+mNup8fqnbuteO0iWuFsTg4/dY3uhvkaeaTIuUWv34Gi6aOlBGiCNck2AQQQQAEEEEABCqCQ4oA8lyxUhy1FDVda2WcLVZ2TVAaRRxO5wycFyu0/wyE7snfr4scWIhju9SuWIanxHyUDWdqsl7wxzRsjzLnsbi6uAW8eKgrzdZtqg20w4c6TRVJ0p2ja/Bek0IliLNJUcwnlHayj68QnnnJSKIMlKIpMyAonalz6cFKae8gGPhGiojQQBcJ29j/Z7fa3aPneBH92MxR9o/kSe6PEruy4p6SbtDr3e6SvZCCKR5+6MTMI5uc2g6lXYPqEn0Ull9RADpJOP6Iq/AvI8gtLds3ZwBv+slFSPsxn2RyLteiy92P7aV8sv8NneeN1NI4m9aBvQHirS47QZJ3zS5tacThxJyZGPgOg5rpL5MrL+2u7KHD78gDn8Q0Ztb46pm0P7NjYvefR0vEV9hngM+qOGXG580ubW94/eefYYPh4BRbFN332iTMNNRX3pHey3oNeVApIOs3S8mCMu9rA0O/EBQ/GqmLO7D2wvs5qakSOz/ABUf83FaKq5M48ZNGyLtWBBBBIMBBBEgA0ko6ptz0EnlKU9wqjgFXK6n9hyp7v8AbUogehjIBPCq9b3Xae0gik/8yJjvFzQ76ryhFofFeo9lD/gLL/sIf+G1KMWUxIII094fVHNJ3UbtD4qLOfV+akBm7paufxBA+CnR6qnur+NL1Z/zK5ZqoQMfqjRIKRQ1yT01YhLAGjKVjq01c6J/db/+vmV1oLA+k1gM931APrZ/hDUfEA+AVmJ1JCy6OX2juYbMzNwIMlPemdlh5hoo3zU+0vwvZZo+9hd3qe/McneDfZHQ8FWbKGtsaTmcMrqnXFgccVePNTNmT68HeIpCDvBw6g8cyumv8MzNFbJKlkEfewmhp78hyceg081HvDvPZZ4sww0y9+Q+27oNOQBRbMe2TvETyDwODUc0Vx+3Id4hlIO8GgzHBP1/wQ3mxduHaOhYatawUP2nNdR7vNw8lsVzX0bfx/8A43/Nq6WFzfJjxmasbuIAjQQWcsCRI0TkAJSCAlJKCT//2Q=="/>
          <p:cNvSpPr>
            <a:spLocks noChangeAspect="1" noChangeArrowheads="1"/>
          </p:cNvSpPr>
          <p:nvPr/>
        </p:nvSpPr>
        <p:spPr bwMode="auto">
          <a:xfrm>
            <a:off x="0" y="-1228725"/>
            <a:ext cx="1800225" cy="2533650"/>
          </a:xfrm>
          <a:prstGeom prst="rect">
            <a:avLst/>
          </a:prstGeom>
          <a:noFill/>
        </p:spPr>
        <p:txBody>
          <a:bodyPr vert="horz" wrap="square" lIns="91440" tIns="45720" rIns="91440" bIns="45720" numCol="1" anchor="t" anchorCtr="0" compatLnSpc="1">
            <a:prstTxWarp prst="textNoShape">
              <a:avLst/>
            </a:prstTxWarp>
          </a:bodyPr>
          <a:lstStyle/>
          <a:p>
            <a:endParaRPr lang="en-IE"/>
          </a:p>
        </p:txBody>
      </p:sp>
      <p:sp>
        <p:nvSpPr>
          <p:cNvPr id="1028" name="AutoShape 4" descr="data:image/jpeg;base64,/9j/4AAQSkZJRgABAQAAAQABAAD/2wCEAAkGBhQSEBUUEhQVFRUUFBQYFBQVFBUUFRUXFRQVFBQUFRUXHCYeFxojGRQUHy8gIycpLCwtFR4xNTAqNSYrLCkBCQoKDgwOGg8PFykkHBwpKSosKSwpKSkpKSosLCkpKSwsKSkpKSwpKSkpLCksLCkpLSwpKSwsKSopKSwpKSksKf/AABEIAQoAvQMBIgACEQEDEQH/xAAcAAAABwEBAAAAAAAAAAAAAAAAAQIDBAUGBwj/xABJEAABAwEFBQQHBQYCCAcAAAABAAIDEQQFEiExBkFRYXETIoGRByMyQqGxwVJictHwFBUzgpLhJKIWQ3Oys8LS8QhTVGODk6P/xAAZAQACAwEAAAAAAAAAAAAAAAAAAgEDBAX/xAAnEQACAgICAQMEAwEAAAAAAAAAAQIRAyESMQQiQWEyUXHwExSxgf/aAAwDAQACEQMRAD8A43vRFyCKirLGEjxIEIAIIE0Q0QKMZqSR5tpI3pz9u5KKdUgjNRQWTRb+SAvAcFBKARxQWye62AiiiMw1zSAURaiiLJsT40+20MVa0hAEAqHEay2FpbxQNqbxVQUmijgRyLc21vFJNvaqwMSiFPFE2WJvEJv96jgoTtKJlyFFENstP3nySf3iVADckanigtkp95uUiy2wkZqtc1OxuIChxQBuRVRpRKkGNtRoYUC5BAjejogEVUEgKMp+Gyl2g8dymx3ToTn0UkFKnmRk5AElXAsTQaNaOpzUmOLDrlUbh5GviUWFGfdCQaUKItWn7PED7IAp5pIszTkWVFKiormDx/QQBmMKS9qvbVdjc6d059MhwVXPZC3XwI0KAGWsySSEbsklpQAquSVgyqklIL0BY5hTeDNOxuyR1BQDEPdkmilOKAbVSAbEoFFyQooJHnI6InJQ0UIGESk6o3BJYggThzU677uxkk+yPieHJNQRFzgANVobPCG9wAZanqc0EiI4W04hugB8h8EImZ7+HTjTgrSy3JLLQxs6EacM/NaWx+j18rQX9yuoHDfkklkii2OGTMrDZGEgOcAPlu/JOGyAtq01zNQ006ddFvLP6N4WjvVeeenkkTbLNiBwM10ruzqqXlRcsLMFDYwBV28tOmYpyHRC0XUGmubTqDXIgneDr/daG2XQGHu4twP9uSpLdE/NwLiwaDlofknjOxJY6Kl8bmurqBXKlKZbkhzK6ioIPnz0r1UxjznrQ0rxp1TdoeN2RyIppVWWymkUF4WMNNW1pwOoPBQMNFoZampIqD5f3VLO2homFZGckpbwg2NMKO2dtUfZ5oMfROMO8pRiM6NLaxFK/gm2lSKPDJIeDVLpVEUDEiMVqksKPRECoQALETAgClAFAF5sjc7rRaAxmWRLnfZG8/TxXWbr2IgZqMR4nfyWb9El3gQySnV78I6MH5k+S6NBqsWabujfhxpRscst3sjGFjQAp8dmyTL5sIRR20nRV8ki5psdkhooNs9kqaZa6qstrsjxNPBRJkRM3bWd5x3dfL4qoksRo6ulTpQDOnnotFaY8Le8D8/FVlolxGjdxz60IA/zKYyIkjJXpdOQIBp+R/tXyVPNFhJFaivjothNCXBwPu6cuFOWSz1sjzxEeyc/EZZ/rVaYSMs4lQZAAQ7MfKta9Nyp7a0ZU3j+yuLTDRtSeefEjXzKq7bm38JHxFFoRmZBKJAIqqQHGuTbnJbQggBhBPYUkxcFNi0HFomy5SGR0aU12agktprOCCQoDNVblvBVk8OF6RMdhkI60RDMo3NyTCnUvRjaaWbD/wC4/wCND9Vvo21bzXN/RRL6qUHdID/U0f8ASumwTA0pvXOyr1s6eJ+hD1nYC3M6ZJ8loGgUEy4MQrv+gUa1WttKl4GWdTRVr4HfyyzdaK6KJO00OWqrP9K7PH7L8Z34c6deSZdtlE7eBXStR807i62KpRvRMfJUUPiVU2m6syYzhJrzGYp+asYp8eY0Pkltbkqm2i7Rjrc18dMWvHz+Co7ac6dc6aEiq315WMObmNKkLB3hRjt53HjX9Eq/FKzPmjRV2qz1pkTUYQAKuc4EgAcdwTtu2JexpEs0McjwCInElw394tyafNam6Ll/Z4haZ85ACYY/s10J+8rOx7JudZzJamAyy1ecWoBzaOWSslma6Fh48X9RxK02V0UhY8YXNNCD+swklbjb252thjkAza7BXWrSC5oP4SCOhWJWnHPnGzJmx/xzcQgkvCUUacpEtCQRmlFyQ5ykLFh6Aem8SFUBZoCCmrVHiUl9lI4hMuaUhNkHBRN1U145IomV3fBTYGm2JvZkEMpcaEubh4mjTWnmtNH6QIwRnqR5rnkDWAOLwSANG5E+JS7suSWc1a3AzcXnX6/BUZMcXbZpxZJaSOsXza3PYXwSDERmyhdXLkuW3taJsZbMXtLa9126vALtWxtgMVhjaaYsFCeJOZNfFRrVsoyZ5xsaSdCRXw6LJGXBm2UOaORXdeLsuygklJ1JrT/LuWphtVrwgmxxUOQ7wxadCtGdl5I3ZEAbu7UeAVpYbkcaY3Od/lH5p5ZL9hViUfcorqtTyaGF0Z4CjgfEEAeK0cY0qKcslaNsYZwUG0vqVTLRZEgWl/8AZZuS5e0nBNMOKpHTMfFX1ofnRJs0e9LF10NJJkLae63yx9x2HDhoeHeGYUi45LS1tLS5zydHHQj8+SnzzVaRvqweBcK/AKfabU1jAC1xNTQAVJJpRo4VU/A0dHN/Se8CyMaBm60O8mNJ+bwuZxWdxOQXQNvbUHzNjr/CDsdMwJHkFzR+EBrfArMxR0OS6OH0wSOX5MuWRla26JDuATrbkdvcFbVKsbqu/tDU6BNPJxVsqhj5ukZ1uz9eJR/uYA5tPiuoXdcAduSL32aAaahZf7W+tGz+nrvZzQXc0bglfs45KRednMT6HTcoDrQtcXyVowyXF0y/fMEw8tO5Jc5JJUiCJIGlHFCAEdUbHZIJB2YW3uW63EN4ENoAKDQZk71iCutXFaGuhip9hv8AuhZs/SNvids09lhpEPLyTDrxa3vHQanhzKVHeLGx0cc1HfaoQzN4z3KhtexrSq7LKzzMlAc0hzSMiNOoRvbhOSyditdJH/s59mhLR7JrXIbge6p4vbG2tev1B8UvMn+N+xLtM1TX6Zque/UpqS0VT7R3KqluyyqKZrqvKmtfQZqC11ZCnJZCpogW69WRPa6T2CcLj9moyPmB5obRbXRRQ1je1z9YwCCSdxNNypL4zidXgT8FgDM0DULVixqWzLmzOGkGZS5xJ1JJJO8nMlKa3NR3W5o3pH7zG5bUmc6yywhaC43AMWVs9sxmmivbmY8AAg0JyO4qnPH0mnxpVI6Fc9qIAopN5ULSXELORSzgYY20NMnHRTILke5hbaHF73DoByC57Wjpp7MTtlYxIwmM1I4ctVz7NdzfcETYnOAHskdFxu02fC9w4OPzW/xZWuP2Od5cKal9zREoVVcb2HBIN7clfTMdosyUAVBsVqdK8NA13qfeFieylPNKxkr2G0rUXFebuwwtNHMOXzH5LHxFxaXYTQb9yfu+8+zljPuvOF3jkD4GiSceS0XYpOEt+5e2/a8uZmHVzFAMgRzR7ObASWoCS0zPaDmG5ucAcxqaBTLlsMUcru3wgB9W4tMwDVaZl/wxEjN3Nunms3KvpRu4uW2zQbP3BDZYiyOuebnONXOI0qem4KqvexYXmSP+Zo3/AHhz+aa/0pipq5vUD6FOWe8WvzY8OHI1PikmrQ0W4vYxEcVDWoPBTZhRqZjiDZBua86fZd+R+advKUAgcQVnqmXXZUWc1JKXa3gBMwSU+KZtU1VdGNsqbpEK8G4o3cx9Fyl8dCRwNPJdllslI+oWE2z2RfZw20jvQzOcKj/VvBNWO6jMHfnwWzx5dow+VF0mZQMQDU/FoTRMPBWpPZhZLsrqOC310xNkspwuIkizw7iOK57A/RXcspABaSKihoaVSZYckXYcnB2dBuLaHINcrO9XxyEEvc3k0kV8lze7reQG4tNx6LSWe3EiuMCm/UhYJ4nFnUx5FNE28bb2UJY0ODaGhdv81yq84y2Q197MLdW209s8NDnPc4horzNNEnb7ZVkT4cO+PPqKZ/H4LT48GrZl8qSbSOdl6TjRkIqLUc4m3daMFSNVt9irO61uPan1TdScqngmLq9GEjrP2kr8BcKtjaMTqUqK8Em7rY6xOEbu6G1JDxqTpks8vXpGyCeNJyR0G9rqgEGEYWtIoKUXHb0spjLmHQOOE8lPte00r58eLIOrgpRvgE5tHaxNgc0Urr1SQg8b/JZkyRyx12jQ1NpsUMzCA8ns5K6BwycfhXxU6G6bMwVnk7SmmI0HSjdfFZDZO/BBjikGKKUjICpY8ZNdThuI/JWctlDpg2Nue/Fidh/lStV+CzHkTXybKzXdZ5P4VniIO/A0D5VU92zMIFeyjaeLBgcOjhQqjsVwTgDDanNy0MbcPzr8UHQWhho97JeAx4a8yHfms7b+5qX4LCKyPZl2hkbiae9q0Ag1LuAoVBnvUSzPc01Yzu14nfTpoihusuqTDHT/AG8uHxZofkidYg0YRQAa4QA3wCRVYMMS5JNnZilA3DM/T4qNPbGs1Oe4b1ebPXcQ3G8ZvNacBuCtl6Yla2x63R93yWmuK5Gy2J8czQ+OVzu6dC2gaTyNRWvJVUF2meVsbchWrjwaNT+uK6DFAGtDWigaAAOACv8AFhvkZvKmvpPMW1uxz7DaHxOqWe1E/wC2w6H8Q0PMcwspMzPKq9ZX5sxBbGhloZiDXVbQlrgaUNHNzod4WXt3oMsEnsmePhhkDgP/ALGuPxWtRpmBnneMZK5a6sbeK6w//wAPsXu2qT+aJh+Tgjf6CyPZtTT1hI+T04pA2Z2VhtVhZl3hWp3grObQ7E2iF2FjmuB0zofJdS2Q2ItFjD2PfG9jjUFuIEHoR9VPvjY1swrSjxmHA514dE0kmizHKnvo5Z6Pbhc201la5zmCopmAeatPSXFikiOfsv1HNq3WzVxPia7tIy15OZyNeGYKqtu7jkldEWRvdQPrhaTSuGladELoJ1ydHnIhBuqu7Lcbp6CJpJGvBMW/Z6WOQMwlznEBoAqSSaAAcVSnYtUdyuID9lY+PvlzG0qeXHcFhdrrmNpldhc0yMZVzW5rT3bd1ogsTWCocGAObvBoqiy3Q2yv7RpLpXDv1OtcyFlxxbba9jpZJKkn7nPJLIQ0k+1Smi0V82LHZobTGO6GBrwBSh0qfFaG1yRdp6sta5+bmuFetFZRz4m9nkWnIimRUZMrT2gx4Y8XT7Od7ESNZeEL3gYRMAa/e7oPmQuueka6hE9lpjaB2nckoAO9SrXGmtQCP5QsNtjcDYpWSQNIa5oDwB7LhmD+uC6dYbcy3XWx0gDhQCQH7TTQ9DUK91KJlSlCdHOG3y7rllvAT9jv0DJxOLcGAnzHFWNt2I1dDJjYTQA5OHKoGfwUK8Nl3wMLjmQK0YSM+FSs6wqXRqeVx7HZrcyhwnCTrnQc6jcVQ3rtD2YwtzedBuHN35KsdeuIlmHs3/f7xPMFJuW5cc/rDVurjx5eKFiUNsHkc9I02ydz4h283ecT3a/7y2scgpQKogIyDRkMgOAWu2YuXFSR4yB7o4kb+gVCTyyoulJYo2XGz91dlHUjvvzdyG5v63lWxQARrqxioqkciUnJ2xDWpaCCYUCCCCAAggggAqIURoIA41sXdbYrODTNwqVoLguJslubKQPVNc4cnHuj6qu2XZ6mj9RlThRbTZGzgCV2tXgeAaD9VWtjvoevG5RR78RzFT4cFz6aHtHVAqRkV06+D6pw4hZDYxgdM804j4qYpRbr3G5OS2UN4bEufEXubSmn2hzVZHd0kGEOOIUyPFdmMVRQ6Kot+yscjSMxw5FLKKl2ho5HHpmLs1pDmHGKt6LW3bcsYsmGJuESCpA4nf1UOLZF7HAgNeDqCaeK1djsuBoH66Dkkhi4t/YfJm5JfdGfst2iBmEbs/FQ7bZcTc961Nts2Jp4qpMNdy1RSSpGdycnbOdXhsayV1CypJ3KzsnotjgjD3TyMcSBgIDxVxo1raEEu8ePBb+xWQM0GZ371yj0mbQvltfZstDYmWckNoX4jJQtkf3BlqWDPQHil/jU3QyySjtGjkbZLH3ZJXzS7oYgzF8T3epIWuu7aSzODWB7Y3ECkbyGkctaeRXL9mzIyFzxaGzE6NcTmeAbKBXzVHbbQLZOWGN0crNA2oDiMw3Ac2OO4g05LRHxMcI/JRLPPI9noUFGsvs/cNos0QAn7QmhdHJUxg0FWxnVo/7q8jtxH8RjmHiO+3+pv1AWccmIJtloa7RwPQhLQAaCCCAAggggAIIIIA5PYLYQ51RTgtpsdCQyR1cnvqPID6LCzyNDS9pybUVWu9HV59pYW4c3Nc8O64t/gQkikuhmaG8iMDq7gsvsbKO1koKZ5eatdoJnNieSdRoPkqLZeB0cwJy7RuYUN7GXRuwgUiMp1rU4rDoicUpJcFIoAMkjsxXTVOpIQBAvC0dlE9/2GuIHE07o86LjG21wCy9i+WLE6Zjnyesc0B4fVwo3fR4JNd67fNCHkA6NIJ5keyPA5+AWb9JFic+xOdH7cRDhk01B7rh3st4PgnxupIJdHMbZ2DrAPahxkUqTKzodHAeau/RtckrpGmSj2tIcx9cVGA+6/eDpQ6clR3pbw+zRxSQh0mrmsaY5GgCpd3BTQE5hdH9F/ZCykRuJIIqHNwuAIq3LeDU5jIrbndRM+Ps2jWo6Iqo1zzQNyWdrtWg9QEqOMNFAKBKQQAEEEEABBBBAAKCCCAOLvBlDmtFGka8VB2d2jmu6R7QMTHGpYcsxlUeC0lmh9SHjcaFVN/2AStxDIhVXTHl1aH7btw+3TxxsbgaHAuxHUDctlZWudJGQMwaeFNVy2zXI8kOjBLsjl9V2DY2xytgD56Y3aAe63d4nXyUtXIWMi+jjoEtFVGrCAJJSkkBABlENEbkAEAIa1Zn0l3gYbtlc1ocSY2iuYaS8UdTeQQCOdFqarCek28m4GQnNo9dIOIYaRs/mfl5p8auSREujIW95jsbS4eumb3zTNrHZ4fxOFK8krYmSWyQSP1dG4MirpIwu7QtPRtacMSU53+F7eXM1OAfakO/8LdfABTbB3oIIxm4MGL8UgBAPRuELquKapmK2ujpt1Xi20QslZo8aHUHQg8wVLAWG2bvExW4wD+E5gY3gHRgnF494HwW6C5eWHCVGuEuSDQQQVY4EEEEABBBBAAQQQQBgbpsnq3sO8lHZLga+odXLgnGRuyI0IzKjSTuZXM+G9K0QpFpZbjZGQA4gOcBTjU6LWALF3TEZJ2Oc0gNIpUnXiVsGyZ0Ou7mpRK2OJSSlKQCKCIlCuaADREoyUQCAG8K5Ht7P214GFrveb2jtzRGz5NBe7q9diXAtqZ+zntJ9+eebq2Fsrh/ncPJi0eP9RXlei8wC0x0HciYP6Ym5kn7x+ZSdkrTV08pFA1xwD7zsmN/lGfglWZuCzdh75AdLxBObY/DfzKRZoTHI2ztzIzfTfK/d/K2jfNdRbRjemWmMxROmb7dQ2M7xQhzz8APFdIsFqEsbJG6Pa1w/mFVz22Q9pI2Fp7re7X4vf8/JavZC8RJE9jchC/C0fcoCw/PyWLyVcVL9ovxOnRfoIILAaQIIIIACCCCAAggggDimw+00lqjMTyTJHSp0xNOjuuVCtzd91OrUjLmuMbCX62y3hHI/OOT1cnIOphd4OA8CV1+37UknDEKD7R+gQRxNHAWtcxtRUn6KwIWDui1k2mMuJJxj45fVbyYZKLsZKh5BFG6oCNSQJac0bUkISuoEAFWpToTcTck4gALz7ekv+PtU8ubYJ5A1p0c8SOELOgw4j05r0EvPu2TTJeMtni/9TITXfJIcT3HkG0HQFaMHZXk6LXZC0EB80hqa0bX3pDmT0GvlwVpYIuzxzH2nEtjJ1xH23+APmVnLBNjnZDCfVxjCwneBnJK7qanpRajEJ5GNZkxoo08GjNzz118l0U/34MrQ+12CEv8Aekq1nHD77vorjZGQRStafatDSRyEebfOr/JUkhE01B3Y2D+mNup8fqnbuteO0iWuFsTg4/dY3uhvkaeaTIuUWv34Gi6aOlBGiCNck2AQQQQAEEEEABCqCQ4oA8lyxUhy1FDVda2WcLVZ2TVAaRRxO5wycFyu0/wyE7snfr4scWIhju9SuWIanxHyUDWdqsl7wxzRsjzLnsbi6uAW8eKgrzdZtqg20w4c6TRVJ0p2ja/Bek0IliLNJUcwnlHayj68QnnnJSKIMlKIpMyAonalz6cFKae8gGPhGiojQQBcJ29j/Z7fa3aPneBH92MxR9o/kSe6PEruy4p6SbtDr3e6SvZCCKR5+6MTMI5uc2g6lXYPqEn0Ull9RADpJOP6Iq/AvI8gtLds3ZwBv+slFSPsxn2RyLteiy92P7aV8sv8NneeN1NI4m9aBvQHirS47QZJ3zS5tacThxJyZGPgOg5rpL5MrL+2u7KHD78gDn8Q0Ztb46pm0P7NjYvefR0vEV9hngM+qOGXG580ubW94/eefYYPh4BRbFN332iTMNNRX3pHey3oNeVApIOs3S8mCMu9rA0O/EBQ/GqmLO7D2wvs5qakSOz/ABUf83FaKq5M48ZNGyLtWBBBBIMBBBEgA0ko6ptz0EnlKU9wqjgFXK6n9hyp7v8AbUogehjIBPCq9b3Xae0gik/8yJjvFzQ76ryhFofFeo9lD/gLL/sIf+G1KMWUxIII094fVHNJ3UbtD4qLOfV+akBm7paufxBA+CnR6qnur+NL1Z/zK5ZqoQMfqjRIKRQ1yT01YhLAGjKVjq01c6J/db/+vmV1oLA+k1gM931APrZ/hDUfEA+AVmJ1JCy6OX2juYbMzNwIMlPemdlh5hoo3zU+0vwvZZo+9hd3qe/McneDfZHQ8FWbKGtsaTmcMrqnXFgccVePNTNmT68HeIpCDvBw6g8cyumv8MzNFbJKlkEfewmhp78hyceg081HvDvPZZ4sww0y9+Q+27oNOQBRbMe2TvETyDwODUc0Vx+3Id4hlIO8GgzHBP1/wQ3mxduHaOhYatawUP2nNdR7vNw8lsVzX0bfx/8A43/Nq6WFzfJjxmasbuIAjQQWcsCRI0TkAJSCAlJKCT//2Q=="/>
          <p:cNvSpPr>
            <a:spLocks noChangeAspect="1" noChangeArrowheads="1"/>
          </p:cNvSpPr>
          <p:nvPr/>
        </p:nvSpPr>
        <p:spPr bwMode="auto">
          <a:xfrm>
            <a:off x="0" y="-1228725"/>
            <a:ext cx="1800225" cy="2533650"/>
          </a:xfrm>
          <a:prstGeom prst="rect">
            <a:avLst/>
          </a:prstGeom>
          <a:noFill/>
        </p:spPr>
        <p:txBody>
          <a:bodyPr vert="horz" wrap="square" lIns="91440" tIns="45720" rIns="91440" bIns="45720" numCol="1" anchor="t" anchorCtr="0" compatLnSpc="1">
            <a:prstTxWarp prst="textNoShape">
              <a:avLst/>
            </a:prstTxWarp>
          </a:bodyPr>
          <a:lstStyle/>
          <a:p>
            <a:endParaRPr lang="en-IE"/>
          </a:p>
        </p:txBody>
      </p:sp>
      <p:pic>
        <p:nvPicPr>
          <p:cNvPr id="1030" name="Picture 6" descr="http://assets.mog.com/pictures/0000/0004/6028/images/1218823739.jpg"/>
          <p:cNvPicPr>
            <a:picLocks noChangeAspect="1" noChangeArrowheads="1"/>
          </p:cNvPicPr>
          <p:nvPr/>
        </p:nvPicPr>
        <p:blipFill>
          <a:blip r:embed="rId2"/>
          <a:srcRect/>
          <a:stretch>
            <a:fillRect/>
          </a:stretch>
        </p:blipFill>
        <p:spPr bwMode="auto">
          <a:xfrm>
            <a:off x="3214678" y="2714620"/>
            <a:ext cx="2714644" cy="38089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wipe(down)">
                                      <p:cBhvr>
                                        <p:cTn id="7" dur="580">
                                          <p:stCondLst>
                                            <p:cond delay="0"/>
                                          </p:stCondLst>
                                        </p:cTn>
                                        <p:tgtEl>
                                          <p:spTgt spid="1030"/>
                                        </p:tgtEl>
                                      </p:cBhvr>
                                    </p:animEffect>
                                    <p:anim calcmode="lin" valueType="num">
                                      <p:cBhvr>
                                        <p:cTn id="8" dur="1822" tmFilter="0,0; 0.14,0.36; 0.43,0.73; 0.71,0.91; 1.0,1.0">
                                          <p:stCondLst>
                                            <p:cond delay="0"/>
                                          </p:stCondLst>
                                        </p:cTn>
                                        <p:tgtEl>
                                          <p:spTgt spid="103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3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3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3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3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30"/>
                                        </p:tgtEl>
                                      </p:cBhvr>
                                      <p:to x="100000" y="60000"/>
                                    </p:animScale>
                                    <p:animScale>
                                      <p:cBhvr>
                                        <p:cTn id="14" dur="166" decel="50000">
                                          <p:stCondLst>
                                            <p:cond delay="676"/>
                                          </p:stCondLst>
                                        </p:cTn>
                                        <p:tgtEl>
                                          <p:spTgt spid="1030"/>
                                        </p:tgtEl>
                                      </p:cBhvr>
                                      <p:to x="100000" y="100000"/>
                                    </p:animScale>
                                    <p:animScale>
                                      <p:cBhvr>
                                        <p:cTn id="15" dur="26">
                                          <p:stCondLst>
                                            <p:cond delay="1312"/>
                                          </p:stCondLst>
                                        </p:cTn>
                                        <p:tgtEl>
                                          <p:spTgt spid="1030"/>
                                        </p:tgtEl>
                                      </p:cBhvr>
                                      <p:to x="100000" y="80000"/>
                                    </p:animScale>
                                    <p:animScale>
                                      <p:cBhvr>
                                        <p:cTn id="16" dur="166" decel="50000">
                                          <p:stCondLst>
                                            <p:cond delay="1338"/>
                                          </p:stCondLst>
                                        </p:cTn>
                                        <p:tgtEl>
                                          <p:spTgt spid="1030"/>
                                        </p:tgtEl>
                                      </p:cBhvr>
                                      <p:to x="100000" y="100000"/>
                                    </p:animScale>
                                    <p:animScale>
                                      <p:cBhvr>
                                        <p:cTn id="17" dur="26">
                                          <p:stCondLst>
                                            <p:cond delay="1642"/>
                                          </p:stCondLst>
                                        </p:cTn>
                                        <p:tgtEl>
                                          <p:spTgt spid="1030"/>
                                        </p:tgtEl>
                                      </p:cBhvr>
                                      <p:to x="100000" y="90000"/>
                                    </p:animScale>
                                    <p:animScale>
                                      <p:cBhvr>
                                        <p:cTn id="18" dur="166" decel="50000">
                                          <p:stCondLst>
                                            <p:cond delay="1668"/>
                                          </p:stCondLst>
                                        </p:cTn>
                                        <p:tgtEl>
                                          <p:spTgt spid="1030"/>
                                        </p:tgtEl>
                                      </p:cBhvr>
                                      <p:to x="100000" y="100000"/>
                                    </p:animScale>
                                    <p:animScale>
                                      <p:cBhvr>
                                        <p:cTn id="19" dur="26">
                                          <p:stCondLst>
                                            <p:cond delay="1808"/>
                                          </p:stCondLst>
                                        </p:cTn>
                                        <p:tgtEl>
                                          <p:spTgt spid="1030"/>
                                        </p:tgtEl>
                                      </p:cBhvr>
                                      <p:to x="100000" y="95000"/>
                                    </p:animScale>
                                    <p:animScale>
                                      <p:cBhvr>
                                        <p:cTn id="20" dur="166" decel="50000">
                                          <p:stCondLst>
                                            <p:cond delay="1834"/>
                                          </p:stCondLst>
                                        </p:cTn>
                                        <p:tgtEl>
                                          <p:spTgt spid="103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Weak </a:t>
            </a:r>
            <a:endParaRPr lang="en-IE" dirty="0"/>
          </a:p>
        </p:txBody>
      </p:sp>
      <p:sp>
        <p:nvSpPr>
          <p:cNvPr id="3" name="Content Placeholder 2"/>
          <p:cNvSpPr>
            <a:spLocks noGrp="1"/>
          </p:cNvSpPr>
          <p:nvPr>
            <p:ph idx="1"/>
          </p:nvPr>
        </p:nvSpPr>
        <p:spPr/>
        <p:txBody>
          <a:bodyPr/>
          <a:lstStyle/>
          <a:p>
            <a:r>
              <a:rPr lang="en-IE" dirty="0" smtClean="0">
                <a:solidFill>
                  <a:schemeClr val="bg1"/>
                </a:solidFill>
              </a:rPr>
              <a:t>Frederick never stands up to his wife. </a:t>
            </a:r>
          </a:p>
          <a:p>
            <a:r>
              <a:rPr lang="en-IE" dirty="0" smtClean="0">
                <a:solidFill>
                  <a:schemeClr val="bg1"/>
                </a:solidFill>
              </a:rPr>
              <a:t>Gets </a:t>
            </a:r>
            <a:r>
              <a:rPr lang="en-IE" dirty="0" smtClean="0">
                <a:solidFill>
                  <a:schemeClr val="bg1"/>
                </a:solidFill>
              </a:rPr>
              <a:t>rid of piano teacher on Alicia's behalf.</a:t>
            </a:r>
          </a:p>
          <a:p>
            <a:r>
              <a:rPr lang="en-IE" dirty="0" smtClean="0">
                <a:solidFill>
                  <a:schemeClr val="bg1"/>
                </a:solidFill>
              </a:rPr>
              <a:t>Whenever </a:t>
            </a:r>
            <a:r>
              <a:rPr lang="en-IE" dirty="0" smtClean="0">
                <a:solidFill>
                  <a:schemeClr val="bg1"/>
                </a:solidFill>
              </a:rPr>
              <a:t>Alicia insults Frederick does not stand up to her.</a:t>
            </a:r>
            <a:r>
              <a:rPr lang="en-IE" dirty="0" smtClean="0">
                <a:solidFill>
                  <a:srgbClr val="FF0000"/>
                </a:solidFill>
              </a:rPr>
              <a:t>’ Ineffective and old’ .</a:t>
            </a:r>
          </a:p>
          <a:p>
            <a:r>
              <a:rPr lang="en-IE" dirty="0" smtClean="0">
                <a:solidFill>
                  <a:schemeClr val="bg1"/>
                </a:solidFill>
              </a:rPr>
              <a:t>When </a:t>
            </a:r>
            <a:r>
              <a:rPr lang="en-IE" dirty="0" smtClean="0">
                <a:solidFill>
                  <a:schemeClr val="bg1"/>
                </a:solidFill>
              </a:rPr>
              <a:t>Frederick speaks there is a since that he is parroting her words. </a:t>
            </a:r>
          </a:p>
          <a:p>
            <a:r>
              <a:rPr lang="en-IE" dirty="0" smtClean="0">
                <a:solidFill>
                  <a:schemeClr val="bg1"/>
                </a:solidFill>
              </a:rPr>
              <a:t>Alicia decides to send Alec to Europe, Frederick says </a:t>
            </a:r>
            <a:r>
              <a:rPr lang="en-IE" dirty="0" smtClean="0">
                <a:solidFill>
                  <a:srgbClr val="FF0000"/>
                </a:solidFill>
              </a:rPr>
              <a:t>‘ We think its time you stretched your wings </a:t>
            </a:r>
            <a:r>
              <a:rPr lang="en-IE" dirty="0" err="1" smtClean="0">
                <a:solidFill>
                  <a:srgbClr val="FF0000"/>
                </a:solidFill>
              </a:rPr>
              <a:t>abit</a:t>
            </a:r>
            <a:r>
              <a:rPr lang="en-IE" dirty="0" smtClean="0">
                <a:solidFill>
                  <a:srgbClr val="FF0000"/>
                </a:solidFill>
              </a:rPr>
              <a:t>.’ </a:t>
            </a:r>
            <a:endParaRPr lang="en-IE"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Well Meaning </a:t>
            </a:r>
            <a:endParaRPr lang="en-IE" dirty="0"/>
          </a:p>
        </p:txBody>
      </p:sp>
      <p:sp>
        <p:nvSpPr>
          <p:cNvPr id="3" name="Content Placeholder 2"/>
          <p:cNvSpPr>
            <a:spLocks noGrp="1"/>
          </p:cNvSpPr>
          <p:nvPr>
            <p:ph idx="1"/>
          </p:nvPr>
        </p:nvSpPr>
        <p:spPr>
          <a:xfrm>
            <a:off x="457200" y="1268760"/>
            <a:ext cx="8229600" cy="2517430"/>
          </a:xfrm>
        </p:spPr>
        <p:txBody>
          <a:bodyPr>
            <a:normAutofit fontScale="92500" lnSpcReduction="20000"/>
          </a:bodyPr>
          <a:lstStyle/>
          <a:p>
            <a:r>
              <a:rPr lang="en-IE" sz="1800" dirty="0" smtClean="0">
                <a:solidFill>
                  <a:schemeClr val="bg1"/>
                </a:solidFill>
              </a:rPr>
              <a:t>- </a:t>
            </a:r>
            <a:r>
              <a:rPr lang="en-IE" sz="2400" dirty="0" smtClean="0">
                <a:solidFill>
                  <a:schemeClr val="bg1"/>
                </a:solidFill>
              </a:rPr>
              <a:t>Frederick offers Alec the opportunity to go to school </a:t>
            </a:r>
            <a:r>
              <a:rPr lang="en-IE" sz="2400" dirty="0" smtClean="0">
                <a:solidFill>
                  <a:srgbClr val="FF0000"/>
                </a:solidFill>
              </a:rPr>
              <a:t>‘How would you like to go to school my boy’. </a:t>
            </a:r>
          </a:p>
          <a:p>
            <a:r>
              <a:rPr lang="en-IE" sz="2400" dirty="0" smtClean="0">
                <a:solidFill>
                  <a:schemeClr val="bg1"/>
                </a:solidFill>
              </a:rPr>
              <a:t>- There are moments through out the novel where Frederick tells Alec </a:t>
            </a:r>
            <a:r>
              <a:rPr lang="en-IE" sz="2400" dirty="0" smtClean="0">
                <a:solidFill>
                  <a:srgbClr val="FF0000"/>
                </a:solidFill>
              </a:rPr>
              <a:t>‘ Do as your Mother  says’. </a:t>
            </a:r>
            <a:r>
              <a:rPr lang="en-IE" sz="2400" dirty="0" smtClean="0">
                <a:solidFill>
                  <a:schemeClr val="bg1"/>
                </a:solidFill>
              </a:rPr>
              <a:t>This may be Frederick trying to prevent Alec getting in trouble with Alicia. </a:t>
            </a:r>
          </a:p>
          <a:p>
            <a:r>
              <a:rPr lang="en-IE" sz="2400" dirty="0" smtClean="0">
                <a:solidFill>
                  <a:schemeClr val="bg1"/>
                </a:solidFill>
              </a:rPr>
              <a:t>- Sadly, Fredericks weak submissive nature means his attempts are crushed by Alicia's  domineering and manipulative way. </a:t>
            </a:r>
            <a:endParaRPr lang="en-IE" sz="2400" dirty="0">
              <a:solidFill>
                <a:schemeClr val="bg1"/>
              </a:solidFill>
            </a:endParaRPr>
          </a:p>
        </p:txBody>
      </p:sp>
      <p:pic>
        <p:nvPicPr>
          <p:cNvPr id="16386" name="Picture 2" descr="http://www.aronline.co.uk/blogs/wp-content/uploads/2012/09/Sir-H-Nigel-Gresley-e1348148649672.jpg"/>
          <p:cNvPicPr>
            <a:picLocks noChangeAspect="1" noChangeArrowheads="1"/>
          </p:cNvPicPr>
          <p:nvPr/>
        </p:nvPicPr>
        <p:blipFill>
          <a:blip r:embed="rId2"/>
          <a:srcRect/>
          <a:stretch>
            <a:fillRect/>
          </a:stretch>
        </p:blipFill>
        <p:spPr bwMode="auto">
          <a:xfrm>
            <a:off x="3428992" y="3714752"/>
            <a:ext cx="2143140" cy="27860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16386"/>
                                        </p:tgtEl>
                                      </p:cBhvr>
                                    </p:animEffect>
                                    <p:anim calcmode="lin" valueType="num">
                                      <p:cBhvr>
                                        <p:cTn id="7" dur="1000"/>
                                        <p:tgtEl>
                                          <p:spTgt spid="16386"/>
                                        </p:tgtEl>
                                        <p:attrNameLst>
                                          <p:attrName>ppt_x</p:attrName>
                                        </p:attrNameLst>
                                      </p:cBhvr>
                                      <p:tavLst>
                                        <p:tav tm="0">
                                          <p:val>
                                            <p:strVal val="ppt_x"/>
                                          </p:val>
                                        </p:tav>
                                        <p:tav tm="100000">
                                          <p:val>
                                            <p:strVal val="ppt_x"/>
                                          </p:val>
                                        </p:tav>
                                      </p:tavLst>
                                    </p:anim>
                                    <p:anim calcmode="lin" valueType="num">
                                      <p:cBhvr>
                                        <p:cTn id="8" dur="1000"/>
                                        <p:tgtEl>
                                          <p:spTgt spid="16386"/>
                                        </p:tgtEl>
                                        <p:attrNameLst>
                                          <p:attrName>ppt_y</p:attrName>
                                        </p:attrNameLst>
                                      </p:cBhvr>
                                      <p:tavLst>
                                        <p:tav tm="0">
                                          <p:val>
                                            <p:strVal val="ppt_y"/>
                                          </p:val>
                                        </p:tav>
                                        <p:tav tm="100000">
                                          <p:val>
                                            <p:strVal val="ppt_y+.1"/>
                                          </p:val>
                                        </p:tav>
                                      </p:tavLst>
                                    </p:anim>
                                    <p:set>
                                      <p:cBhvr>
                                        <p:cTn id="9" dur="1" fill="hold">
                                          <p:stCondLst>
                                            <p:cond delay="999"/>
                                          </p:stCondLst>
                                        </p:cTn>
                                        <p:tgtEl>
                                          <p:spTgt spid="1638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Lonely &amp; Unhappy </a:t>
            </a:r>
            <a:endParaRPr lang="en-IE" dirty="0"/>
          </a:p>
        </p:txBody>
      </p:sp>
      <p:sp>
        <p:nvSpPr>
          <p:cNvPr id="3" name="Content Placeholder 2"/>
          <p:cNvSpPr>
            <a:spLocks noGrp="1"/>
          </p:cNvSpPr>
          <p:nvPr>
            <p:ph idx="1"/>
          </p:nvPr>
        </p:nvSpPr>
        <p:spPr>
          <a:xfrm>
            <a:off x="428596" y="4429132"/>
            <a:ext cx="8229600" cy="1643074"/>
          </a:xfrm>
        </p:spPr>
        <p:txBody>
          <a:bodyPr>
            <a:normAutofit/>
          </a:bodyPr>
          <a:lstStyle/>
          <a:p>
            <a:r>
              <a:rPr lang="en-IE" sz="1800" dirty="0" smtClean="0">
                <a:solidFill>
                  <a:schemeClr val="bg1"/>
                </a:solidFill>
              </a:rPr>
              <a:t>- Alicia despises Frederick  and tries her upmost to ensure he and Alec posses no bond, this leaves Frederick  very lonely.</a:t>
            </a:r>
          </a:p>
          <a:p>
            <a:r>
              <a:rPr lang="en-IE" sz="1800" dirty="0" smtClean="0">
                <a:solidFill>
                  <a:schemeClr val="bg1"/>
                </a:solidFill>
              </a:rPr>
              <a:t>- He basis himself with </a:t>
            </a:r>
            <a:r>
              <a:rPr lang="en-IE" sz="1800" dirty="0" smtClean="0">
                <a:solidFill>
                  <a:srgbClr val="FF0000"/>
                </a:solidFill>
              </a:rPr>
              <a:t>‘ Farm matters ‘. </a:t>
            </a:r>
            <a:r>
              <a:rPr lang="en-IE" sz="1800" dirty="0" smtClean="0">
                <a:solidFill>
                  <a:schemeClr val="bg1"/>
                </a:solidFill>
              </a:rPr>
              <a:t>And his spare time is spent </a:t>
            </a:r>
            <a:r>
              <a:rPr lang="en-IE" sz="1800" dirty="0" smtClean="0">
                <a:solidFill>
                  <a:srgbClr val="FF0000"/>
                </a:solidFill>
              </a:rPr>
              <a:t>‘ working at his pipe ‘. </a:t>
            </a:r>
            <a:endParaRPr lang="en-IE" sz="1800" dirty="0" smtClean="0">
              <a:solidFill>
                <a:schemeClr val="bg1"/>
              </a:solidFill>
            </a:endParaRPr>
          </a:p>
          <a:p>
            <a:endParaRPr lang="en-IE" sz="1800" dirty="0">
              <a:solidFill>
                <a:schemeClr val="bg1"/>
              </a:solidFill>
            </a:endParaRPr>
          </a:p>
        </p:txBody>
      </p:sp>
      <p:pic>
        <p:nvPicPr>
          <p:cNvPr id="17410" name="Picture 2" descr="http://t0.gstatic.com/images?q=tbn:ANd9GcQrwMp1KSPRhMgwqQ70EjT8qjSR1YYY2TslZH9Uhtiw8frlIqgs"/>
          <p:cNvPicPr>
            <a:picLocks noChangeAspect="1" noChangeArrowheads="1"/>
          </p:cNvPicPr>
          <p:nvPr/>
        </p:nvPicPr>
        <p:blipFill>
          <a:blip r:embed="rId2"/>
          <a:srcRect/>
          <a:stretch>
            <a:fillRect/>
          </a:stretch>
        </p:blipFill>
        <p:spPr bwMode="auto">
          <a:xfrm>
            <a:off x="3286116" y="1357298"/>
            <a:ext cx="2286016" cy="25893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17410"/>
                                        </p:tgtEl>
                                      </p:cBhvr>
                                    </p:animEffect>
                                    <p:anim calcmode="lin" valueType="num">
                                      <p:cBhvr>
                                        <p:cTn id="7" dur="1822" tmFilter="0,0; 0.14,0.31; 0.43,0.73; 0.71,0.91; 1.0,1.0">
                                          <p:stCondLst>
                                            <p:cond delay="0"/>
                                          </p:stCondLst>
                                        </p:cTn>
                                        <p:tgtEl>
                                          <p:spTgt spid="17410"/>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17410"/>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1741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1741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1741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1741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17410"/>
                                        </p:tgtEl>
                                        <p:attrNameLst>
                                          <p:attrName>ppt_y</p:attrName>
                                        </p:attrNameLst>
                                      </p:cBhvr>
                                      <p:tavLst>
                                        <p:tav tm="0">
                                          <p:val>
                                            <p:strVal val="ppt_y"/>
                                          </p:val>
                                        </p:tav>
                                        <p:tav tm="100000">
                                          <p:val>
                                            <p:strVal val="ppt_y+ppt_h"/>
                                          </p:val>
                                        </p:tav>
                                      </p:tavLst>
                                    </p:anim>
                                    <p:animScale>
                                      <p:cBhvr>
                                        <p:cTn id="14" dur="26">
                                          <p:stCondLst>
                                            <p:cond delay="620"/>
                                          </p:stCondLst>
                                        </p:cTn>
                                        <p:tgtEl>
                                          <p:spTgt spid="17410"/>
                                        </p:tgtEl>
                                      </p:cBhvr>
                                      <p:to x="100000" y="60000"/>
                                    </p:animScale>
                                    <p:animScale>
                                      <p:cBhvr>
                                        <p:cTn id="15" dur="166" decel="50000">
                                          <p:stCondLst>
                                            <p:cond delay="646"/>
                                          </p:stCondLst>
                                        </p:cTn>
                                        <p:tgtEl>
                                          <p:spTgt spid="17410"/>
                                        </p:tgtEl>
                                      </p:cBhvr>
                                      <p:to x="100000" y="100000"/>
                                    </p:animScale>
                                    <p:animScale>
                                      <p:cBhvr>
                                        <p:cTn id="16" dur="26">
                                          <p:stCondLst>
                                            <p:cond delay="1312"/>
                                          </p:stCondLst>
                                        </p:cTn>
                                        <p:tgtEl>
                                          <p:spTgt spid="17410"/>
                                        </p:tgtEl>
                                      </p:cBhvr>
                                      <p:to x="100000" y="80000"/>
                                    </p:animScale>
                                    <p:animScale>
                                      <p:cBhvr>
                                        <p:cTn id="17" dur="166" decel="50000">
                                          <p:stCondLst>
                                            <p:cond delay="1338"/>
                                          </p:stCondLst>
                                        </p:cTn>
                                        <p:tgtEl>
                                          <p:spTgt spid="17410"/>
                                        </p:tgtEl>
                                      </p:cBhvr>
                                      <p:to x="100000" y="100000"/>
                                    </p:animScale>
                                    <p:animScale>
                                      <p:cBhvr>
                                        <p:cTn id="18" dur="26">
                                          <p:stCondLst>
                                            <p:cond delay="1642"/>
                                          </p:stCondLst>
                                        </p:cTn>
                                        <p:tgtEl>
                                          <p:spTgt spid="17410"/>
                                        </p:tgtEl>
                                      </p:cBhvr>
                                      <p:to x="100000" y="90000"/>
                                    </p:animScale>
                                    <p:animScale>
                                      <p:cBhvr>
                                        <p:cTn id="19" dur="166" decel="50000">
                                          <p:stCondLst>
                                            <p:cond delay="1668"/>
                                          </p:stCondLst>
                                        </p:cTn>
                                        <p:tgtEl>
                                          <p:spTgt spid="17410"/>
                                        </p:tgtEl>
                                      </p:cBhvr>
                                      <p:to x="100000" y="100000"/>
                                    </p:animScale>
                                    <p:animScale>
                                      <p:cBhvr>
                                        <p:cTn id="20" dur="26">
                                          <p:stCondLst>
                                            <p:cond delay="1808"/>
                                          </p:stCondLst>
                                        </p:cTn>
                                        <p:tgtEl>
                                          <p:spTgt spid="17410"/>
                                        </p:tgtEl>
                                      </p:cBhvr>
                                      <p:to x="100000" y="95000"/>
                                    </p:animScale>
                                    <p:animScale>
                                      <p:cBhvr>
                                        <p:cTn id="21" dur="166" decel="50000">
                                          <p:stCondLst>
                                            <p:cond delay="1834"/>
                                          </p:stCondLst>
                                        </p:cTn>
                                        <p:tgtEl>
                                          <p:spTgt spid="17410"/>
                                        </p:tgtEl>
                                      </p:cBhvr>
                                      <p:to x="100000" y="100000"/>
                                    </p:animScale>
                                    <p:set>
                                      <p:cBhvr>
                                        <p:cTn id="22" dur="1" fill="hold">
                                          <p:stCondLst>
                                            <p:cond delay="1999"/>
                                          </p:stCondLst>
                                        </p:cTn>
                                        <p:tgtEl>
                                          <p:spTgt spid="174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heel(1)">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xit" presetSubtype="0" fill="hold" nodeType="clickEffect">
                                  <p:stCondLst>
                                    <p:cond delay="0"/>
                                  </p:stCondLst>
                                  <p:childTnLst>
                                    <p:anim calcmode="lin" valueType="num">
                                      <p:cBhvr>
                                        <p:cTn id="31" dur="1000"/>
                                        <p:tgtEl>
                                          <p:spTgt spid="3">
                                            <p:txEl>
                                              <p:pRg st="0" end="0"/>
                                            </p:txEl>
                                          </p:spTgt>
                                        </p:tgtEl>
                                        <p:attrNameLst>
                                          <p:attrName>ppt_w</p:attrName>
                                        </p:attrNameLst>
                                      </p:cBhvr>
                                      <p:tavLst>
                                        <p:tav tm="0">
                                          <p:val>
                                            <p:strVal val="ppt_w"/>
                                          </p:val>
                                        </p:tav>
                                        <p:tav tm="100000">
                                          <p:val>
                                            <p:fltVal val="0"/>
                                          </p:val>
                                        </p:tav>
                                      </p:tavLst>
                                    </p:anim>
                                    <p:anim calcmode="lin" valueType="num">
                                      <p:cBhvr>
                                        <p:cTn id="32" dur="1000"/>
                                        <p:tgtEl>
                                          <p:spTgt spid="3">
                                            <p:txEl>
                                              <p:pRg st="0" end="0"/>
                                            </p:txEl>
                                          </p:spTgt>
                                        </p:tgtEl>
                                        <p:attrNameLst>
                                          <p:attrName>ppt_h</p:attrName>
                                        </p:attrNameLst>
                                      </p:cBhvr>
                                      <p:tavLst>
                                        <p:tav tm="0">
                                          <p:val>
                                            <p:strVal val="ppt_h"/>
                                          </p:val>
                                        </p:tav>
                                        <p:tav tm="100000">
                                          <p:val>
                                            <p:fltVal val="0"/>
                                          </p:val>
                                        </p:tav>
                                      </p:tavLst>
                                    </p:anim>
                                    <p:anim calcmode="lin" valueType="num">
                                      <p:cBhvr>
                                        <p:cTn id="33" dur="1000"/>
                                        <p:tgtEl>
                                          <p:spTgt spid="3">
                                            <p:txEl>
                                              <p:pRg st="0" end="0"/>
                                            </p:txEl>
                                          </p:spTgt>
                                        </p:tgtEl>
                                        <p:attrNameLst>
                                          <p:attrName>style.rotation</p:attrName>
                                        </p:attrNameLst>
                                      </p:cBhvr>
                                      <p:tavLst>
                                        <p:tav tm="0">
                                          <p:val>
                                            <p:fltVal val="0"/>
                                          </p:val>
                                        </p:tav>
                                        <p:tav tm="100000">
                                          <p:val>
                                            <p:fltVal val="90"/>
                                          </p:val>
                                        </p:tav>
                                      </p:tavLst>
                                    </p:anim>
                                    <p:animEffect transition="out" filter="fade">
                                      <p:cBhvr>
                                        <p:cTn id="34" dur="1000"/>
                                        <p:tgtEl>
                                          <p:spTgt spid="3">
                                            <p:txEl>
                                              <p:pRg st="0" end="0"/>
                                            </p:txEl>
                                          </p:spTgt>
                                        </p:tgtEl>
                                      </p:cBhvr>
                                    </p:animEffect>
                                    <p:set>
                                      <p:cBhvr>
                                        <p:cTn id="35" dur="1" fill="hold">
                                          <p:stCondLst>
                                            <p:cond delay="999"/>
                                          </p:stCondLst>
                                        </p:cTn>
                                        <p:tgtEl>
                                          <p:spTgt spid="3">
                                            <p:txEl>
                                              <p:pRg st="0" end="0"/>
                                            </p:txEl>
                                          </p:spTgt>
                                        </p:tgtEl>
                                        <p:attrNameLst>
                                          <p:attrName>style.visibility</p:attrName>
                                        </p:attrNameLst>
                                      </p:cBhvr>
                                      <p:to>
                                        <p:strVal val="hidden"/>
                                      </p:to>
                                    </p:set>
                                  </p:childTnLst>
                                </p:cTn>
                              </p:par>
                              <p:par>
                                <p:cTn id="36" presetID="31" presetClass="exit" presetSubtype="0" fill="hold" nodeType="withEffect">
                                  <p:stCondLst>
                                    <p:cond delay="0"/>
                                  </p:stCondLst>
                                  <p:childTnLst>
                                    <p:anim calcmode="lin" valueType="num">
                                      <p:cBhvr>
                                        <p:cTn id="37" dur="1000"/>
                                        <p:tgtEl>
                                          <p:spTgt spid="3">
                                            <p:txEl>
                                              <p:pRg st="1" end="1"/>
                                            </p:txEl>
                                          </p:spTgt>
                                        </p:tgtEl>
                                        <p:attrNameLst>
                                          <p:attrName>ppt_w</p:attrName>
                                        </p:attrNameLst>
                                      </p:cBhvr>
                                      <p:tavLst>
                                        <p:tav tm="0">
                                          <p:val>
                                            <p:strVal val="ppt_w"/>
                                          </p:val>
                                        </p:tav>
                                        <p:tav tm="100000">
                                          <p:val>
                                            <p:fltVal val="0"/>
                                          </p:val>
                                        </p:tav>
                                      </p:tavLst>
                                    </p:anim>
                                    <p:anim calcmode="lin" valueType="num">
                                      <p:cBhvr>
                                        <p:cTn id="38" dur="1000"/>
                                        <p:tgtEl>
                                          <p:spTgt spid="3">
                                            <p:txEl>
                                              <p:pRg st="1" end="1"/>
                                            </p:txEl>
                                          </p:spTgt>
                                        </p:tgtEl>
                                        <p:attrNameLst>
                                          <p:attrName>ppt_h</p:attrName>
                                        </p:attrNameLst>
                                      </p:cBhvr>
                                      <p:tavLst>
                                        <p:tav tm="0">
                                          <p:val>
                                            <p:strVal val="ppt_h"/>
                                          </p:val>
                                        </p:tav>
                                        <p:tav tm="100000">
                                          <p:val>
                                            <p:fltVal val="0"/>
                                          </p:val>
                                        </p:tav>
                                      </p:tavLst>
                                    </p:anim>
                                    <p:anim calcmode="lin" valueType="num">
                                      <p:cBhvr>
                                        <p:cTn id="39"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40" dur="1000"/>
                                        <p:tgtEl>
                                          <p:spTgt spid="3">
                                            <p:txEl>
                                              <p:pRg st="1" end="1"/>
                                            </p:txEl>
                                          </p:spTgt>
                                        </p:tgtEl>
                                      </p:cBhvr>
                                    </p:animEffect>
                                    <p:set>
                                      <p:cBhvr>
                                        <p:cTn id="41"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328866"/>
          </a:xfrm>
        </p:spPr>
        <p:txBody>
          <a:bodyPr>
            <a:normAutofit lnSpcReduction="10000"/>
          </a:bodyPr>
          <a:lstStyle/>
          <a:p>
            <a:r>
              <a:rPr lang="en-IE" sz="1800" dirty="0" smtClean="0">
                <a:solidFill>
                  <a:schemeClr val="bg1"/>
                </a:solidFill>
              </a:rPr>
              <a:t>When Frederick has the luxury of having Alec’s company he enjoys it </a:t>
            </a:r>
            <a:r>
              <a:rPr lang="en-IE" sz="1800" dirty="0" smtClean="0">
                <a:solidFill>
                  <a:srgbClr val="FF0000"/>
                </a:solidFill>
              </a:rPr>
              <a:t>‘ All in all he seemed glad of my company but in the same way that a man on a desert island must be glad to see and talk to his shadow from time to time ‘. </a:t>
            </a:r>
          </a:p>
          <a:p>
            <a:endParaRPr lang="en-IE" sz="1800" dirty="0" smtClean="0">
              <a:solidFill>
                <a:srgbClr val="FF0000"/>
              </a:solidFill>
            </a:endParaRPr>
          </a:p>
          <a:p>
            <a:r>
              <a:rPr lang="en-IE" sz="1800" dirty="0" smtClean="0">
                <a:solidFill>
                  <a:schemeClr val="bg1"/>
                </a:solidFill>
              </a:rPr>
              <a:t>The only time we see Frederick happy is when he thinks of the taught of Alicia facing the prospects of </a:t>
            </a:r>
            <a:r>
              <a:rPr lang="en-IE" sz="1800" dirty="0" smtClean="0">
                <a:solidFill>
                  <a:srgbClr val="FF0000"/>
                </a:solidFill>
              </a:rPr>
              <a:t>‘ Wrinkled fingers ‘  </a:t>
            </a:r>
            <a:r>
              <a:rPr lang="en-IE" sz="1800" dirty="0" smtClean="0">
                <a:solidFill>
                  <a:schemeClr val="bg1"/>
                </a:solidFill>
              </a:rPr>
              <a:t>and </a:t>
            </a:r>
            <a:r>
              <a:rPr lang="en-IE" sz="1800" dirty="0" smtClean="0">
                <a:solidFill>
                  <a:srgbClr val="FF0000"/>
                </a:solidFill>
              </a:rPr>
              <a:t>‘ No one left to die for her ‘ </a:t>
            </a:r>
            <a:r>
              <a:rPr lang="en-IE" sz="1800" dirty="0" smtClean="0">
                <a:solidFill>
                  <a:schemeClr val="bg1"/>
                </a:solidFill>
              </a:rPr>
              <a:t>gives him a grim pleasure. </a:t>
            </a:r>
          </a:p>
          <a:p>
            <a:endParaRPr lang="en-IE" sz="1800" dirty="0">
              <a:solidFill>
                <a:schemeClr val="bg1"/>
              </a:solidFill>
            </a:endParaRPr>
          </a:p>
        </p:txBody>
      </p:sp>
      <p:pic>
        <p:nvPicPr>
          <p:cNvPr id="18434" name="Picture 2" descr="http://t1.gstatic.com/images?q=tbn:ANd9GcSLkmAdnv63ycZEicB4O7-4-cvSlXsH4m2Pozmiu8mgym8aps1h4g"/>
          <p:cNvPicPr>
            <a:picLocks noChangeAspect="1" noChangeArrowheads="1"/>
          </p:cNvPicPr>
          <p:nvPr/>
        </p:nvPicPr>
        <p:blipFill>
          <a:blip r:embed="rId2"/>
          <a:srcRect/>
          <a:stretch>
            <a:fillRect/>
          </a:stretch>
        </p:blipFill>
        <p:spPr bwMode="auto">
          <a:xfrm>
            <a:off x="3071802" y="3929066"/>
            <a:ext cx="2857520" cy="238126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Finds it difficult to express his Emotions</a:t>
            </a:r>
            <a:endParaRPr lang="en-IE" dirty="0"/>
          </a:p>
        </p:txBody>
      </p:sp>
      <p:sp>
        <p:nvSpPr>
          <p:cNvPr id="3" name="Content Placeholder 2"/>
          <p:cNvSpPr>
            <a:spLocks noGrp="1"/>
          </p:cNvSpPr>
          <p:nvPr>
            <p:ph idx="1"/>
          </p:nvPr>
        </p:nvSpPr>
        <p:spPr>
          <a:xfrm>
            <a:off x="428596" y="1785926"/>
            <a:ext cx="8229600" cy="1715082"/>
          </a:xfrm>
        </p:spPr>
        <p:txBody>
          <a:bodyPr>
            <a:normAutofit/>
          </a:bodyPr>
          <a:lstStyle/>
          <a:p>
            <a:r>
              <a:rPr lang="en-IE" sz="1800" dirty="0" smtClean="0">
                <a:solidFill>
                  <a:schemeClr val="bg1"/>
                </a:solidFill>
              </a:rPr>
              <a:t>Because of his social  position and up </a:t>
            </a:r>
            <a:r>
              <a:rPr lang="en-IE" sz="1800" dirty="0" smtClean="0">
                <a:solidFill>
                  <a:schemeClr val="bg1"/>
                </a:solidFill>
              </a:rPr>
              <a:t>bringing,  </a:t>
            </a:r>
            <a:r>
              <a:rPr lang="en-IE" sz="1800" dirty="0" smtClean="0">
                <a:solidFill>
                  <a:schemeClr val="bg1"/>
                </a:solidFill>
              </a:rPr>
              <a:t>Frederick is not comfortable when it comes to emotions. </a:t>
            </a:r>
          </a:p>
          <a:p>
            <a:endParaRPr lang="en-IE" sz="1800" dirty="0" smtClean="0">
              <a:solidFill>
                <a:schemeClr val="bg1"/>
              </a:solidFill>
            </a:endParaRPr>
          </a:p>
          <a:p>
            <a:r>
              <a:rPr lang="en-IE" sz="1800" dirty="0" smtClean="0">
                <a:solidFill>
                  <a:schemeClr val="bg1"/>
                </a:solidFill>
              </a:rPr>
              <a:t>He finds it difficult to express his love for Alec, he resorts in buying him an expensive, beautiful mare. </a:t>
            </a:r>
          </a:p>
          <a:p>
            <a:endParaRPr lang="en-IE" sz="1800" dirty="0" smtClean="0"/>
          </a:p>
          <a:p>
            <a:endParaRPr lang="en-IE" sz="1800" dirty="0"/>
          </a:p>
        </p:txBody>
      </p:sp>
      <p:pic>
        <p:nvPicPr>
          <p:cNvPr id="19458" name="Picture 2" descr="http://t0.gstatic.com/images?q=tbn:ANd9GcTlRriYKe3AQsqOsd1h_KxeqRscU4A0DpmyjeC_UXeADMQpowAW"/>
          <p:cNvPicPr>
            <a:picLocks noChangeAspect="1" noChangeArrowheads="1"/>
          </p:cNvPicPr>
          <p:nvPr/>
        </p:nvPicPr>
        <p:blipFill>
          <a:blip r:embed="rId2"/>
          <a:srcRect/>
          <a:stretch>
            <a:fillRect/>
          </a:stretch>
        </p:blipFill>
        <p:spPr bwMode="auto">
          <a:xfrm>
            <a:off x="3071802" y="3786190"/>
            <a:ext cx="2371725" cy="19240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anim calcmode="lin" valueType="num">
                                      <p:cBhvr>
                                        <p:cTn id="13"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E" sz="1800" dirty="0" smtClean="0">
                <a:solidFill>
                  <a:schemeClr val="bg1"/>
                </a:solidFill>
              </a:rPr>
              <a:t>When Alicia decides to send Alec to war, </a:t>
            </a:r>
            <a:r>
              <a:rPr lang="en-IE" sz="1800" dirty="0" smtClean="0">
                <a:solidFill>
                  <a:schemeClr val="bg1"/>
                </a:solidFill>
              </a:rPr>
              <a:t>we finally </a:t>
            </a:r>
            <a:r>
              <a:rPr lang="en-IE" sz="1800" dirty="0" smtClean="0">
                <a:solidFill>
                  <a:schemeClr val="bg1"/>
                </a:solidFill>
              </a:rPr>
              <a:t>see Frederick stand up to her </a:t>
            </a:r>
            <a:r>
              <a:rPr lang="en-IE" sz="1800" dirty="0" smtClean="0">
                <a:solidFill>
                  <a:schemeClr val="bg1"/>
                </a:solidFill>
              </a:rPr>
              <a:t>,</a:t>
            </a:r>
            <a:r>
              <a:rPr lang="en-IE" sz="1800" dirty="0" smtClean="0">
                <a:solidFill>
                  <a:srgbClr val="FF0000"/>
                </a:solidFill>
              </a:rPr>
              <a:t> </a:t>
            </a:r>
          </a:p>
          <a:p>
            <a:r>
              <a:rPr lang="en-IE" sz="1800" dirty="0" smtClean="0">
                <a:solidFill>
                  <a:srgbClr val="FF0000"/>
                </a:solidFill>
              </a:rPr>
              <a:t>‘ </a:t>
            </a:r>
            <a:r>
              <a:rPr lang="en-IE" sz="1800" dirty="0" smtClean="0">
                <a:solidFill>
                  <a:srgbClr val="FF0000"/>
                </a:solidFill>
              </a:rPr>
              <a:t>Everything that you have ever wanted,  everything Alicia remember that, ponder deeply before you take away my son. No is what I say, No. ‘ </a:t>
            </a:r>
            <a:r>
              <a:rPr lang="en-IE" sz="1800" dirty="0" smtClean="0">
                <a:solidFill>
                  <a:schemeClr val="bg1"/>
                </a:solidFill>
              </a:rPr>
              <a:t> </a:t>
            </a:r>
            <a:endParaRPr lang="en-IE" sz="1800" dirty="0" smtClean="0">
              <a:solidFill>
                <a:schemeClr val="bg1"/>
              </a:solidFill>
            </a:endParaRPr>
          </a:p>
          <a:p>
            <a:r>
              <a:rPr lang="en-IE" sz="1800" dirty="0" smtClean="0">
                <a:solidFill>
                  <a:schemeClr val="bg1"/>
                </a:solidFill>
              </a:rPr>
              <a:t>We </a:t>
            </a:r>
            <a:r>
              <a:rPr lang="en-IE" sz="1800" dirty="0" smtClean="0">
                <a:solidFill>
                  <a:schemeClr val="bg1"/>
                </a:solidFill>
              </a:rPr>
              <a:t>can see he does love his son as he stands up to her.</a:t>
            </a:r>
          </a:p>
          <a:p>
            <a:endParaRPr lang="en-IE" sz="1800" dirty="0" smtClean="0">
              <a:solidFill>
                <a:schemeClr val="bg1"/>
              </a:solidFill>
            </a:endParaRPr>
          </a:p>
          <a:p>
            <a:r>
              <a:rPr lang="en-IE" sz="1800" dirty="0" smtClean="0">
                <a:solidFill>
                  <a:schemeClr val="bg1"/>
                </a:solidFill>
              </a:rPr>
              <a:t>When Alicia enlists Alec  to departure for the front line, Frederick does his best to hide his heartbreak at the thought of his son leaving and confines his conversation to rather matter-of-fact topics such as has he money and what will he do with Alec's mare in his absence. </a:t>
            </a:r>
          </a:p>
          <a:p>
            <a:r>
              <a:rPr lang="en-IE" sz="1800" dirty="0" smtClean="0">
                <a:solidFill>
                  <a:schemeClr val="bg1"/>
                </a:solidFill>
              </a:rPr>
              <a:t>However, his hands are shaking as he picks up the newspaper and it is obvious that he is wrestling with some strong emotion. </a:t>
            </a:r>
            <a:endParaRPr lang="en-IE" sz="1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29600" cy="2214578"/>
          </a:xfrm>
        </p:spPr>
        <p:txBody>
          <a:bodyPr>
            <a:normAutofit/>
          </a:bodyPr>
          <a:lstStyle/>
          <a:p>
            <a:r>
              <a:rPr lang="en-IE" sz="1800" dirty="0" smtClean="0">
                <a:solidFill>
                  <a:schemeClr val="bg1"/>
                </a:solidFill>
              </a:rPr>
              <a:t>Frederick gives Alec a gold watch, calling it a traditional gesture as he acknowledges that </a:t>
            </a:r>
            <a:r>
              <a:rPr lang="en-IE" sz="1800" dirty="0" smtClean="0">
                <a:solidFill>
                  <a:srgbClr val="FF0000"/>
                </a:solidFill>
              </a:rPr>
              <a:t>‘ sentimentality ‘</a:t>
            </a:r>
            <a:r>
              <a:rPr lang="en-IE" sz="1800" dirty="0" smtClean="0">
                <a:solidFill>
                  <a:schemeClr val="bg1"/>
                </a:solidFill>
              </a:rPr>
              <a:t>‘doesn't suit either of them .</a:t>
            </a:r>
          </a:p>
          <a:p>
            <a:endParaRPr lang="en-IE" sz="1800" dirty="0" smtClean="0">
              <a:solidFill>
                <a:schemeClr val="bg1"/>
              </a:solidFill>
            </a:endParaRPr>
          </a:p>
          <a:p>
            <a:r>
              <a:rPr lang="en-IE" sz="1800" dirty="0" smtClean="0">
                <a:solidFill>
                  <a:schemeClr val="bg1"/>
                </a:solidFill>
              </a:rPr>
              <a:t>Alec and his father part ways with minimum fuss but with clear love on both sides. This contrasts strongly with Alicia's theatrical, superficial behaviour in the drawing room moments later when she gleefully says goodbye to her son.   </a:t>
            </a:r>
            <a:endParaRPr lang="en-IE" sz="1800" dirty="0">
              <a:solidFill>
                <a:schemeClr val="bg1"/>
              </a:solidFill>
            </a:endParaRPr>
          </a:p>
        </p:txBody>
      </p:sp>
      <p:pic>
        <p:nvPicPr>
          <p:cNvPr id="20482" name="Picture 2" descr="http://t1.gstatic.com/images?q=tbn:ANd9GcQodvqQw_a7QIP_5FP4BzrwXOy_d2lTvDpFOpWcsxkMGqcoVgSHlw"/>
          <p:cNvPicPr>
            <a:picLocks noChangeAspect="1" noChangeArrowheads="1"/>
          </p:cNvPicPr>
          <p:nvPr/>
        </p:nvPicPr>
        <p:blipFill>
          <a:blip r:embed="rId2"/>
          <a:srcRect/>
          <a:stretch>
            <a:fillRect/>
          </a:stretch>
        </p:blipFill>
        <p:spPr bwMode="auto">
          <a:xfrm>
            <a:off x="3286116" y="3071810"/>
            <a:ext cx="2428892" cy="33218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20482"/>
                                        </p:tgtEl>
                                      </p:cBhvr>
                                    </p:animEffect>
                                    <p:anim calcmode="lin" valueType="num">
                                      <p:cBhvr>
                                        <p:cTn id="7" dur="1000"/>
                                        <p:tgtEl>
                                          <p:spTgt spid="20482"/>
                                        </p:tgtEl>
                                        <p:attrNameLst>
                                          <p:attrName>ppt_x</p:attrName>
                                        </p:attrNameLst>
                                      </p:cBhvr>
                                      <p:tavLst>
                                        <p:tav tm="0">
                                          <p:val>
                                            <p:strVal val="ppt_x"/>
                                          </p:val>
                                        </p:tav>
                                        <p:tav tm="100000">
                                          <p:val>
                                            <p:strVal val="ppt_x"/>
                                          </p:val>
                                        </p:tav>
                                      </p:tavLst>
                                    </p:anim>
                                    <p:anim calcmode="lin" valueType="num">
                                      <p:cBhvr>
                                        <p:cTn id="8" dur="1000"/>
                                        <p:tgtEl>
                                          <p:spTgt spid="20482"/>
                                        </p:tgtEl>
                                        <p:attrNameLst>
                                          <p:attrName>ppt_y</p:attrName>
                                        </p:attrNameLst>
                                      </p:cBhvr>
                                      <p:tavLst>
                                        <p:tav tm="0">
                                          <p:val>
                                            <p:strVal val="ppt_y"/>
                                          </p:val>
                                        </p:tav>
                                        <p:tav tm="100000">
                                          <p:val>
                                            <p:strVal val="ppt_y+.1"/>
                                          </p:val>
                                        </p:tav>
                                      </p:tavLst>
                                    </p:anim>
                                    <p:set>
                                      <p:cBhvr>
                                        <p:cTn id="9" dur="1" fill="hold">
                                          <p:stCondLst>
                                            <p:cond delay="999"/>
                                          </p:stCondLst>
                                        </p:cTn>
                                        <p:tgtEl>
                                          <p:spTgt spid="2048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99</TotalTime>
  <Words>726</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Frederick Moore</vt:lpstr>
      <vt:lpstr>PowerPoint Presentation</vt:lpstr>
      <vt:lpstr>Weak </vt:lpstr>
      <vt:lpstr>Well Meaning </vt:lpstr>
      <vt:lpstr>Lonely &amp; Unhappy </vt:lpstr>
      <vt:lpstr>PowerPoint Presentation</vt:lpstr>
      <vt:lpstr>Finds it difficult to express his Emotions</vt:lpstr>
      <vt:lpstr>PowerPoint Presentation</vt:lpstr>
      <vt:lpstr>PowerPoint Presentation</vt:lpstr>
      <vt:lpstr>Final Impression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Frederick Moore</dc:title>
  <dc:creator>Patricia</dc:creator>
  <cp:lastModifiedBy>Lough Allen College</cp:lastModifiedBy>
  <cp:revision>23</cp:revision>
  <dcterms:created xsi:type="dcterms:W3CDTF">2012-10-05T14:11:00Z</dcterms:created>
  <dcterms:modified xsi:type="dcterms:W3CDTF">2012-10-09T20:40:15Z</dcterms:modified>
</cp:coreProperties>
</file>