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4899940-1141-4718-A96A-47315AF46B9D}" type="slidenum">
              <a:t>‹#›</a:t>
            </a:fld>
            <a:endParaRPr lang="en-GB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66429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69C5321-AF74-4D46-99BB-243FE567BF1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03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4560EE-0232-4948-930B-BE0CC1DD09A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71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2836F0-8EE6-4A54-B252-05C98D59C6E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97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C4BEBC-7D63-4753-8B9F-6C3AAC9D2F3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39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0883CD-AB3A-468F-B7A6-118490FDA1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4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61DE16-D673-492B-BD58-0BAED2AF823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5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89B271-9E38-48C7-AC8D-871D213CCFA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0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5F0850-8FDA-4CDA-98A9-0CEED9147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3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824EEA-BC57-4CA5-BAF0-3F5C092804C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9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44613F-5C47-4DBF-861E-CD78F5F976E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1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3A57F5-CB35-4100-907E-DBDD9CD55F8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80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BB91A1-2FF8-4ABB-9FF7-2EE2BBC6FA5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1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78FDC2C-8532-4C2A-ABC8-51CD001A7C68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GB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n-GB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-1"/>
            <a:ext cx="10080000" cy="75596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3999" y="33990"/>
            <a:ext cx="9071640" cy="15696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4800" b="1" dirty="0"/>
              <a:t>How Many Miles to Babylon ?</a:t>
            </a:r>
            <a:r>
              <a:rPr lang="en-GB" sz="4800" b="1" u="sng" dirty="0"/>
              <a:t> </a:t>
            </a:r>
            <a:r>
              <a:rPr lang="en-GB" sz="4800" b="1" u="sng" dirty="0" smtClean="0"/>
              <a:t/>
            </a:r>
            <a:br>
              <a:rPr lang="en-GB" sz="4800" b="1" u="sng" dirty="0" smtClean="0"/>
            </a:br>
            <a:r>
              <a:rPr lang="en-GB" sz="5400" b="1" dirty="0" smtClean="0"/>
              <a:t>By </a:t>
            </a:r>
            <a:r>
              <a:rPr lang="en-GB" sz="5400" b="1" dirty="0"/>
              <a:t>Jennifer Johnston </a:t>
            </a: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4294967295"/>
          </p:nvPr>
        </p:nvSpPr>
        <p:spPr>
          <a:xfrm rot="49200">
            <a:off x="1199745" y="3165010"/>
            <a:ext cx="7874812" cy="1354217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n-GB" sz="4400" b="1" i="1" u="sng" dirty="0" smtClean="0">
                <a:solidFill>
                  <a:srgbClr val="DC2300"/>
                </a:solidFill>
                <a:latin typeface="Comic Sans MS" pitchFamily="66"/>
              </a:rPr>
              <a:t>The Character of Alec Moore</a:t>
            </a:r>
            <a:endParaRPr lang="en-GB" sz="4400" b="1" i="1" u="sng" dirty="0">
              <a:solidFill>
                <a:srgbClr val="DC2300"/>
              </a:solidFill>
              <a:latin typeface="Comic Sans MS" pitchFamily="66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3" name="breeze.wav"/>
          </p:stSnd>
        </p:sndAc>
      </p:transition>
    </mc:Choice>
    <mc:Fallback xmlns="">
      <p:transition>
        <p:sndAc>
          <p:stSnd>
            <p:snd r:embed="rId5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000" y="157680"/>
            <a:ext cx="2260080" cy="185831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 txBox="1">
            <a:spLocks noGrp="1"/>
          </p:cNvSpPr>
          <p:nvPr>
            <p:ph type="title" idx="4294967295"/>
          </p:nvPr>
        </p:nvSpPr>
        <p:spPr>
          <a:xfrm>
            <a:off x="390947" y="2514827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>
                <a:solidFill>
                  <a:srgbClr val="C5000B"/>
                </a:solidFill>
                <a:latin typeface="Impact" pitchFamily="34"/>
              </a:rPr>
              <a:t>First Impressions of Alec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76000" y="1283400"/>
            <a:ext cx="4928570" cy="48874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>
                <a:latin typeface="Arial Black" pitchFamily="34"/>
              </a:defRPr>
            </a:pPr>
            <a:r>
              <a:rPr lang="en-GB" i="0" u="none" strike="noStrike" kern="1200" dirty="0">
                <a:ln>
                  <a:noFill/>
                </a:ln>
                <a:latin typeface="Arial Black" pitchFamily="34"/>
                <a:ea typeface="Microsoft YaHei" pitchFamily="2"/>
                <a:cs typeface="Mangal" pitchFamily="2"/>
              </a:rPr>
              <a:t>Lonely '</a:t>
            </a:r>
            <a:r>
              <a:rPr lang="en-GB" i="0" u="none" strike="noStrike" kern="1200" dirty="0">
                <a:ln>
                  <a:noFill/>
                </a:ln>
                <a:solidFill>
                  <a:srgbClr val="C5000B"/>
                </a:solidFill>
                <a:latin typeface="Arial Black" pitchFamily="34"/>
                <a:ea typeface="Microsoft YaHei" pitchFamily="2"/>
                <a:cs typeface="Mangal" pitchFamily="2"/>
              </a:rPr>
              <a:t>As a child I was alone</a:t>
            </a:r>
            <a:r>
              <a:rPr lang="en-GB" i="0" u="none" strike="noStrike" kern="1200" dirty="0">
                <a:ln>
                  <a:noFill/>
                </a:ln>
                <a:latin typeface="Arial Black" pitchFamily="34"/>
                <a:ea typeface="Microsoft YaHei" pitchFamily="2"/>
                <a:cs typeface="Mangal" pitchFamily="2"/>
              </a:rPr>
              <a:t> </a:t>
            </a:r>
            <a:r>
              <a:rPr lang="en-GB" b="1" i="0" u="none" strike="noStrike" kern="1200" dirty="0">
                <a:ln>
                  <a:noFill/>
                </a:ln>
                <a:latin typeface="Arial Black" pitchFamily="34"/>
                <a:ea typeface="Microsoft YaHei" pitchFamily="2"/>
                <a:cs typeface="Mangal" pitchFamily="2"/>
              </a:rPr>
              <a:t>'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6800" y="5326113"/>
            <a:ext cx="6991199" cy="106403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en-GB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Home schooled </a:t>
            </a:r>
            <a:r>
              <a:rPr lang="en-GB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'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I </a:t>
            </a:r>
            <a:r>
              <a:rPr lang="en-GB" b="1" i="0" u="none" strike="noStrike" kern="1200" dirty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was isolated by the surrounding  children of my own age by the 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traditional </a:t>
            </a:r>
            <a:r>
              <a:rPr lang="en-GB" b="1" i="0" u="none" strike="noStrike" kern="1200" dirty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barriers of class and education '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0103" y="6701930"/>
            <a:ext cx="8214341" cy="41526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en-GB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Only </a:t>
            </a:r>
            <a:r>
              <a:rPr lang="en-GB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child - Alec </a:t>
            </a:r>
            <a:r>
              <a:rPr lang="en-GB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Moore is the only child of a loveless </a:t>
            </a:r>
            <a:r>
              <a:rPr lang="en-GB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family</a:t>
            </a:r>
            <a:endParaRPr lang="en-GB" sz="16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0658" y="2254432"/>
            <a:ext cx="5611578" cy="38583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/>
            </a:pPr>
            <a:r>
              <a:rPr lang="en-GB" sz="20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Distant relationship with his father </a:t>
            </a:r>
            <a:r>
              <a:rPr lang="en-GB" sz="20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Frederick</a:t>
            </a:r>
            <a:endParaRPr lang="en-GB" sz="20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6436" y="3629871"/>
            <a:ext cx="5188593" cy="115270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b="1"/>
            </a:pPr>
            <a:r>
              <a:rPr lang="en-GB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Complicated relationship with his mother 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 </a:t>
            </a:r>
            <a:endParaRPr lang="en-GB" b="1" i="0" u="none" strike="noStrike" kern="1200" dirty="0" smtClean="0">
              <a:ln>
                <a:noFill/>
              </a:ln>
              <a:solidFill>
                <a:srgbClr val="C5000B"/>
              </a:solidFill>
              <a:latin typeface="Arial" pitchFamily="18"/>
              <a:ea typeface="Microsoft YaHei" pitchFamily="2"/>
              <a:cs typeface="Mangal" pitchFamily="2"/>
            </a:endParaRPr>
          </a:p>
          <a:p>
            <a:pPr lvl="0" hangingPunct="0">
              <a:defRPr b="1"/>
            </a:pPr>
            <a:r>
              <a:rPr lang="en-GB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'I </a:t>
            </a:r>
            <a:r>
              <a:rPr lang="en-GB" b="1" i="0" u="none" strike="noStrike" kern="1200" dirty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think she loved me but wanted for me something about which I had no comprehension '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01526" y="4394186"/>
            <a:ext cx="4176464" cy="7396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200" b="1"/>
            </a:pPr>
            <a:r>
              <a:rPr lang="en-GB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Upper </a:t>
            </a:r>
            <a:r>
              <a:rPr lang="en-GB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class </a:t>
            </a:r>
            <a:r>
              <a:rPr lang="en-GB" b="1" dirty="0" smtClean="0">
                <a:latin typeface="Arial" pitchFamily="18"/>
                <a:ea typeface="Microsoft YaHei" pitchFamily="2"/>
                <a:cs typeface="Mangal" pitchFamily="2"/>
              </a:rPr>
              <a:t>‘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I 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missed the formalities of </a:t>
            </a:r>
            <a:r>
              <a:rPr lang="en-GB" b="1" i="0" u="none" strike="noStrike" kern="1200" dirty="0" smtClean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education’</a:t>
            </a:r>
            <a:endParaRPr lang="en-GB" b="1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7599" y="288000"/>
            <a:ext cx="6953676" cy="73964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Alec is a </a:t>
            </a:r>
            <a:r>
              <a:rPr lang="en-GB" sz="2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polite, </a:t>
            </a:r>
            <a:r>
              <a:rPr lang="en-GB" sz="2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honest and kind young </a:t>
            </a:r>
            <a:r>
              <a:rPr lang="en-GB" sz="2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man.</a:t>
            </a:r>
            <a:endParaRPr lang="en-GB" sz="22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22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His function is to be a shield between his </a:t>
            </a:r>
            <a:r>
              <a:rPr lang="en-GB" sz="2200" b="1" i="0" u="none" strike="noStrike" kern="1200" dirty="0" smtClean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parents.</a:t>
            </a:r>
            <a:endParaRPr lang="en-GB" sz="2200" b="1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solidFill>
            <a:srgbClr val="FF0000"/>
          </a:soli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/>
              <a:t>Alec's childhood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2920680" cy="2379600"/>
          </a:xfrm>
          <a:solidFill>
            <a:srgbClr val="FFFF00"/>
          </a:solidFill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2000" dirty="0"/>
              <a:t>Alec more is the only child of a loveless </a:t>
            </a:r>
            <a:r>
              <a:rPr lang="en-GB" sz="2000" dirty="0" smtClean="0"/>
              <a:t>family. </a:t>
            </a:r>
            <a:r>
              <a:rPr lang="en-GB" sz="2000" dirty="0"/>
              <a:t>His parents resent each other which results in a situation where </a:t>
            </a:r>
            <a:r>
              <a:rPr lang="en-GB" sz="2000" dirty="0">
                <a:solidFill>
                  <a:srgbClr val="0066CC"/>
                </a:solidFill>
              </a:rPr>
              <a:t>'Their only meeting place was the </a:t>
            </a:r>
            <a:r>
              <a:rPr lang="en-GB" sz="2000" dirty="0" smtClean="0">
                <a:solidFill>
                  <a:srgbClr val="0066CC"/>
                </a:solidFill>
              </a:rPr>
              <a:t>child'</a:t>
            </a:r>
            <a:endParaRPr lang="en-GB" sz="2000" dirty="0">
              <a:solidFill>
                <a:srgbClr val="0066CC"/>
              </a:solidFill>
            </a:endParaRP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570840" y="1769039"/>
            <a:ext cx="2920680" cy="2514853"/>
          </a:xfrm>
          <a:solidFill>
            <a:srgbClr val="00FFFF"/>
          </a:solidFill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1800" dirty="0"/>
              <a:t>Alec is lonely and his possessive mother does not allow him to mix with other children of his own age </a:t>
            </a:r>
            <a:r>
              <a:rPr lang="en-GB" sz="1800" dirty="0" smtClean="0"/>
              <a:t>'</a:t>
            </a:r>
            <a:r>
              <a:rPr lang="en-GB" sz="1800" dirty="0" smtClean="0">
                <a:solidFill>
                  <a:srgbClr val="FF420E"/>
                </a:solidFill>
              </a:rPr>
              <a:t>I </a:t>
            </a:r>
            <a:r>
              <a:rPr lang="en-GB" sz="1800" dirty="0">
                <a:solidFill>
                  <a:srgbClr val="FF420E"/>
                </a:solidFill>
              </a:rPr>
              <a:t>was isolated from the surrounding children of my own age by the traditional barriers of class and education </a:t>
            </a:r>
            <a:r>
              <a:rPr lang="en-GB" sz="1800" dirty="0" smtClean="0">
                <a:solidFill>
                  <a:srgbClr val="FF420E"/>
                </a:solidFill>
              </a:rPr>
              <a:t>'</a:t>
            </a:r>
            <a:endParaRPr lang="en-GB" sz="1800" dirty="0">
              <a:solidFill>
                <a:srgbClr val="FF420E"/>
              </a:solidFill>
            </a:endParaRP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6638040" y="1769040"/>
            <a:ext cx="2920680" cy="2379600"/>
          </a:xfrm>
          <a:solidFill>
            <a:srgbClr val="FF3366"/>
          </a:solidFill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1800" dirty="0"/>
              <a:t>Alec was unable to attend school  due to the determination of his mother </a:t>
            </a:r>
            <a:r>
              <a:rPr lang="en-GB" sz="1800" dirty="0" smtClean="0">
                <a:solidFill>
                  <a:srgbClr val="4B1F6F"/>
                </a:solidFill>
              </a:rPr>
              <a:t>'I </a:t>
            </a:r>
            <a:r>
              <a:rPr lang="en-GB" sz="1800" dirty="0">
                <a:solidFill>
                  <a:srgbClr val="4B1F6F"/>
                </a:solidFill>
              </a:rPr>
              <a:t>missed the formalities of </a:t>
            </a:r>
            <a:r>
              <a:rPr lang="en-GB" sz="1800" dirty="0" smtClean="0">
                <a:solidFill>
                  <a:srgbClr val="4B1F6F"/>
                </a:solidFill>
              </a:rPr>
              <a:t>education</a:t>
            </a:r>
            <a:r>
              <a:rPr lang="en-GB" sz="1800" dirty="0" smtClean="0"/>
              <a:t>' which </a:t>
            </a:r>
            <a:r>
              <a:rPr lang="en-GB" sz="1800" dirty="0"/>
              <a:t>tells us that he was home schooled . '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7999" y="4415040"/>
            <a:ext cx="1944000" cy="2136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297680" y="4680000"/>
            <a:ext cx="1894319" cy="157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300440" y="4608000"/>
            <a:ext cx="1915560" cy="1784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dirty="0"/>
              <a:t>Alec and J</a:t>
            </a:r>
            <a:r>
              <a:rPr lang="en-GB" dirty="0" smtClean="0"/>
              <a:t>erry’s Friendship</a:t>
            </a:r>
            <a:endParaRPr lang="en-GB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292068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1800" dirty="0"/>
              <a:t>Alec and </a:t>
            </a:r>
            <a:r>
              <a:rPr lang="en-GB" sz="1800" dirty="0"/>
              <a:t>J</a:t>
            </a:r>
            <a:r>
              <a:rPr lang="en-GB" sz="1800" dirty="0" smtClean="0"/>
              <a:t>erry </a:t>
            </a:r>
            <a:r>
              <a:rPr lang="en-GB" sz="1800" dirty="0"/>
              <a:t>first encounter was at the lake and when Alec confronted </a:t>
            </a:r>
            <a:r>
              <a:rPr lang="en-GB" sz="1800" dirty="0" smtClean="0"/>
              <a:t>J</a:t>
            </a:r>
            <a:r>
              <a:rPr lang="en-GB" sz="1800" dirty="0" smtClean="0"/>
              <a:t>erry, it </a:t>
            </a:r>
            <a:r>
              <a:rPr lang="en-GB" sz="1800" dirty="0"/>
              <a:t>was  </a:t>
            </a:r>
            <a:r>
              <a:rPr lang="en-GB" sz="1800" dirty="0" smtClean="0"/>
              <a:t>tense, '</a:t>
            </a:r>
            <a:r>
              <a:rPr lang="en-GB" sz="1800" dirty="0" smtClean="0">
                <a:solidFill>
                  <a:srgbClr val="800080"/>
                </a:solidFill>
              </a:rPr>
              <a:t>Don’t </a:t>
            </a:r>
            <a:r>
              <a:rPr lang="en-GB" sz="1800" dirty="0">
                <a:solidFill>
                  <a:srgbClr val="800080"/>
                </a:solidFill>
              </a:rPr>
              <a:t>you know this is private property</a:t>
            </a:r>
            <a:r>
              <a:rPr lang="en-GB" sz="1800" dirty="0"/>
              <a:t> ' and </a:t>
            </a:r>
            <a:r>
              <a:rPr lang="en-GB" sz="1800" dirty="0" smtClean="0"/>
              <a:t>'</a:t>
            </a:r>
            <a:r>
              <a:rPr lang="en-GB" sz="1800" dirty="0" smtClean="0">
                <a:solidFill>
                  <a:srgbClr val="800080"/>
                </a:solidFill>
              </a:rPr>
              <a:t>I </a:t>
            </a:r>
            <a:r>
              <a:rPr lang="en-GB" sz="1800" dirty="0">
                <a:solidFill>
                  <a:srgbClr val="800080"/>
                </a:solidFill>
              </a:rPr>
              <a:t>can have you </a:t>
            </a:r>
            <a:r>
              <a:rPr lang="en-GB" sz="1800" dirty="0" smtClean="0">
                <a:solidFill>
                  <a:srgbClr val="800080"/>
                </a:solidFill>
              </a:rPr>
              <a:t>prosecuted. </a:t>
            </a:r>
            <a:r>
              <a:rPr lang="en-GB" sz="1800" dirty="0">
                <a:solidFill>
                  <a:srgbClr val="800080"/>
                </a:solidFill>
              </a:rPr>
              <a:t>'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291660" y="1452967"/>
            <a:ext cx="3168000" cy="2595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1600" dirty="0"/>
              <a:t>Jerry ignored Alec’s threat and invited him in to swim with </a:t>
            </a:r>
            <a:r>
              <a:rPr lang="en-GB" sz="1600" dirty="0" smtClean="0"/>
              <a:t>him. From this point, </a:t>
            </a:r>
            <a:r>
              <a:rPr lang="en-GB" sz="1600" dirty="0"/>
              <a:t>their friendship  grew stronger and stronger and Alec had found himself '</a:t>
            </a:r>
            <a:r>
              <a:rPr lang="en-GB" sz="1600" dirty="0">
                <a:solidFill>
                  <a:srgbClr val="FF0000"/>
                </a:solidFill>
              </a:rPr>
              <a:t>a private and secret </a:t>
            </a:r>
            <a:r>
              <a:rPr lang="en-GB" sz="1600" dirty="0" smtClean="0">
                <a:solidFill>
                  <a:srgbClr val="FF0000"/>
                </a:solidFill>
              </a:rPr>
              <a:t>friend’ </a:t>
            </a:r>
            <a:r>
              <a:rPr lang="en-GB" sz="1600" dirty="0"/>
              <a:t>and discovers </a:t>
            </a:r>
            <a:r>
              <a:rPr lang="en-GB" sz="1600" dirty="0" smtClean="0"/>
              <a:t>'</a:t>
            </a:r>
            <a:r>
              <a:rPr lang="en-GB" sz="1600" dirty="0" smtClean="0">
                <a:solidFill>
                  <a:srgbClr val="FF3333"/>
                </a:solidFill>
              </a:rPr>
              <a:t>it was </a:t>
            </a:r>
            <a:r>
              <a:rPr lang="en-GB" sz="1600" dirty="0">
                <a:solidFill>
                  <a:srgbClr val="FF3333"/>
                </a:solidFill>
              </a:rPr>
              <a:t>more fun swimming with someone </a:t>
            </a:r>
            <a:r>
              <a:rPr lang="en-GB" sz="1600" dirty="0" smtClean="0">
                <a:solidFill>
                  <a:srgbClr val="FF3333"/>
                </a:solidFill>
              </a:rPr>
              <a:t>else</a:t>
            </a:r>
            <a:r>
              <a:rPr lang="en-GB" sz="1600" dirty="0" smtClean="0"/>
              <a:t>' </a:t>
            </a:r>
            <a:r>
              <a:rPr lang="en-GB" sz="1600" dirty="0"/>
              <a:t>despite their differences in upbringing and social class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4294967295"/>
          </p:nvPr>
        </p:nvSpPr>
        <p:spPr>
          <a:xfrm>
            <a:off x="6638040" y="1769040"/>
            <a:ext cx="2920680" cy="237960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n-GB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GB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GB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GB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GB" sz="1800" dirty="0"/>
              <a:t>Their friendship grows stronger throughout the </a:t>
            </a:r>
            <a:r>
              <a:rPr lang="en-GB" sz="1800" dirty="0" smtClean="0"/>
              <a:t>novel. </a:t>
            </a:r>
            <a:r>
              <a:rPr lang="en-GB" sz="1800" dirty="0"/>
              <a:t>Alec and </a:t>
            </a:r>
            <a:r>
              <a:rPr lang="en-GB" sz="1800" dirty="0" smtClean="0"/>
              <a:t>Jerry </a:t>
            </a:r>
            <a:r>
              <a:rPr lang="en-GB" sz="1800" dirty="0"/>
              <a:t>often speak about their differences in opinion and this further binds a strong and sincere friendship 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775320" y="4320000"/>
            <a:ext cx="2200680" cy="22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520" y="4320000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2" y="4320000"/>
            <a:ext cx="2548794" cy="22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Documents and Settings\student\Local Settings\Temporary Internet Files\Content.IE5\VME8FCFX\MC9003379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362" y="251445"/>
            <a:ext cx="1877263" cy="120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87" y="3318172"/>
            <a:ext cx="8792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Alec’s relationship with Alicia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5856" y="304214"/>
            <a:ext cx="3096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800" b="1"/>
            </a:pPr>
            <a:r>
              <a:rPr lang="en-GB" sz="2400" b="1" dirty="0">
                <a:latin typeface="Arial" pitchFamily="18"/>
                <a:ea typeface="Microsoft YaHei" pitchFamily="2"/>
                <a:cs typeface="Mangal" pitchFamily="2"/>
              </a:rPr>
              <a:t>He is also unsure of her affection and love for him </a:t>
            </a:r>
            <a:r>
              <a:rPr lang="en-GB" sz="2400" b="1" dirty="0" smtClean="0">
                <a:latin typeface="Arial" pitchFamily="18"/>
                <a:ea typeface="Microsoft YaHei" pitchFamily="2"/>
                <a:cs typeface="Mangal" pitchFamily="2"/>
              </a:rPr>
              <a:t>'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I </a:t>
            </a:r>
            <a:r>
              <a:rPr lang="en-GB" sz="2400" b="1" dirty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think she loved me but wanted for me something about which I had no 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comprehension'</a:t>
            </a:r>
            <a:endParaRPr lang="en-GB" sz="2400" b="1" dirty="0">
              <a:solidFill>
                <a:srgbClr val="C5000B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80270" y="417254"/>
            <a:ext cx="50387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400" b="1" dirty="0"/>
              <a:t>He allows her to dictate to him concerning his friendship with </a:t>
            </a:r>
            <a:r>
              <a:rPr lang="en-GB" sz="2400" b="1" dirty="0"/>
              <a:t>J</a:t>
            </a:r>
            <a:r>
              <a:rPr lang="en-GB" sz="2400" b="1" dirty="0" smtClean="0"/>
              <a:t>erry Crowe.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59792" y="4859957"/>
            <a:ext cx="50387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defRPr b="1"/>
            </a:pPr>
            <a:r>
              <a:rPr lang="en-GB" sz="2400" b="1" dirty="0">
                <a:latin typeface="Arial" pitchFamily="18"/>
                <a:ea typeface="Microsoft YaHei" pitchFamily="2"/>
                <a:cs typeface="Mangal" pitchFamily="2"/>
              </a:rPr>
              <a:t>He is submissive and allows her to control his </a:t>
            </a:r>
            <a:r>
              <a:rPr lang="en-GB" sz="2400" b="1" dirty="0" smtClean="0">
                <a:latin typeface="Arial" pitchFamily="18"/>
                <a:ea typeface="Microsoft YaHei" pitchFamily="2"/>
                <a:cs typeface="Mangal" pitchFamily="2"/>
              </a:rPr>
              <a:t>life</a:t>
            </a:r>
            <a:r>
              <a:rPr lang="en-GB" sz="2400" b="1" dirty="0" smtClean="0">
                <a:latin typeface="Arial" pitchFamily="18"/>
                <a:ea typeface="Microsoft YaHei" pitchFamily="2"/>
                <a:cs typeface="Mangal" pitchFamily="2"/>
              </a:rPr>
              <a:t>,</a:t>
            </a:r>
            <a:r>
              <a:rPr lang="en-GB" sz="2400" b="1" dirty="0" smtClean="0">
                <a:latin typeface="Arial" pitchFamily="18"/>
                <a:ea typeface="Microsoft YaHei" pitchFamily="2"/>
                <a:cs typeface="Mangal" pitchFamily="2"/>
              </a:rPr>
              <a:t> '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no </a:t>
            </a:r>
            <a:r>
              <a:rPr lang="en-GB" sz="2400" b="1" dirty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more jerry no more Jeremiah end to 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that. </a:t>
            </a:r>
            <a:r>
              <a:rPr lang="en-GB" sz="2400" b="1" dirty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'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4368" y="5580037"/>
            <a:ext cx="45346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Arial" pitchFamily="18"/>
                <a:ea typeface="Microsoft YaHei" pitchFamily="2"/>
                <a:cs typeface="Mangal" pitchFamily="2"/>
              </a:rPr>
              <a:t>He thinks she is a complicated </a:t>
            </a:r>
            <a:r>
              <a:rPr lang="en-GB" sz="2400" b="1" dirty="0" smtClean="0">
                <a:latin typeface="Arial" pitchFamily="18"/>
                <a:ea typeface="Microsoft YaHei" pitchFamily="2"/>
                <a:cs typeface="Mangal" pitchFamily="2"/>
              </a:rPr>
              <a:t>individual, '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she had </a:t>
            </a:r>
            <a:r>
              <a:rPr lang="en-GB" sz="2400" b="1" dirty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a contrived 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radiance </a:t>
            </a:r>
            <a:r>
              <a:rPr lang="en-GB" sz="2400" b="1" dirty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which strangers took for </a:t>
            </a:r>
            <a:r>
              <a:rPr lang="en-GB" sz="2400" b="1" dirty="0" smtClean="0">
                <a:solidFill>
                  <a:srgbClr val="C5000B"/>
                </a:solidFill>
                <a:latin typeface="Arial" pitchFamily="18"/>
                <a:ea typeface="Microsoft YaHei" pitchFamily="2"/>
                <a:cs typeface="Mangal" pitchFamily="2"/>
              </a:rPr>
              <a:t>reality.'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24467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616" y="3318172"/>
            <a:ext cx="9695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Alec’s relationship with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Frederick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1880" y="349730"/>
            <a:ext cx="50387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>
              <a:defRPr sz="1800">
                <a:latin typeface="Arial Black" pitchFamily="34"/>
              </a:defRPr>
            </a:pP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Alicia's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decision to send Alec to war agitated and annoyed </a:t>
            </a: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Frederick. 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W</a:t>
            </a: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e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catch a glimpse of a stronger </a:t>
            </a: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personality emerging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as he says </a:t>
            </a:r>
            <a:r>
              <a:rPr lang="en-GB" dirty="0">
                <a:solidFill>
                  <a:srgbClr val="C5000B"/>
                </a:solidFill>
                <a:latin typeface="Arial Black" pitchFamily="34"/>
                <a:ea typeface="Microsoft YaHei" pitchFamily="2"/>
                <a:cs typeface="Mangal" pitchFamily="2"/>
              </a:rPr>
              <a:t>'everything you have ever wanted Alicia everything ponder deeply before you take away my </a:t>
            </a:r>
            <a:r>
              <a:rPr lang="en-GB" dirty="0" smtClean="0">
                <a:solidFill>
                  <a:srgbClr val="C5000B"/>
                </a:solidFill>
                <a:latin typeface="Arial Black" pitchFamily="34"/>
                <a:ea typeface="Microsoft YaHei" pitchFamily="2"/>
                <a:cs typeface="Mangal" pitchFamily="2"/>
              </a:rPr>
              <a:t>son'</a:t>
            </a: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 displaying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deep affection for his 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12455" y="4812068"/>
            <a:ext cx="503872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hangingPunct="0"/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Alec has a distant relationship with his father </a:t>
            </a:r>
            <a:r>
              <a:rPr lang="en-GB" dirty="0" smtClean="0">
                <a:latin typeface="Arial Black" pitchFamily="34"/>
                <a:ea typeface="Microsoft YaHei" pitchFamily="2"/>
                <a:cs typeface="Mangal" pitchFamily="2"/>
              </a:rPr>
              <a:t>Frederick </a:t>
            </a:r>
            <a:r>
              <a:rPr lang="en-GB" dirty="0">
                <a:latin typeface="Arial Black" pitchFamily="34"/>
                <a:ea typeface="Microsoft YaHei" pitchFamily="2"/>
                <a:cs typeface="Mangal" pitchFamily="2"/>
              </a:rPr>
              <a:t>. There are times when their relationship had the potential to become strong but every time Alicia interfered .</a:t>
            </a:r>
          </a:p>
        </p:txBody>
      </p:sp>
      <p:sp>
        <p:nvSpPr>
          <p:cNvPr id="5" name="Rectangle 4"/>
          <p:cNvSpPr/>
          <p:nvPr/>
        </p:nvSpPr>
        <p:spPr>
          <a:xfrm>
            <a:off x="5688384" y="4812068"/>
            <a:ext cx="43922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defRPr sz="1800"/>
            </a:pPr>
            <a:r>
              <a:rPr lang="en-GB" b="1" dirty="0" smtClean="0">
                <a:latin typeface="Arial Black" pitchFamily="34"/>
                <a:ea typeface="Microsoft YaHei" pitchFamily="2"/>
                <a:cs typeface="Mangal" pitchFamily="2"/>
              </a:rPr>
              <a:t>Frederick </a:t>
            </a:r>
            <a:r>
              <a:rPr lang="en-GB" b="1" dirty="0">
                <a:latin typeface="Arial Black" pitchFamily="34"/>
                <a:ea typeface="Microsoft YaHei" pitchFamily="2"/>
                <a:cs typeface="Mangal" pitchFamily="2"/>
              </a:rPr>
              <a:t>has a deep love for his son but he is not a  communicative person .</a:t>
            </a:r>
          </a:p>
        </p:txBody>
      </p:sp>
      <p:pic>
        <p:nvPicPr>
          <p:cNvPr id="3074" name="Picture 2" descr="C:\Documents and Settings\student\Local Settings\Temporary Internet Files\Content.IE5\IL48I2OX\MC9003049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560" y="864269"/>
            <a:ext cx="1869034" cy="127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3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8064" y="455253"/>
            <a:ext cx="6862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Alec’s thoughts on war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5776" y="239234"/>
            <a:ext cx="2217240" cy="18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31800" y="2843733"/>
            <a:ext cx="27353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Alec is a peace loving individual and has no interest in going to war</a:t>
            </a:r>
          </a:p>
        </p:txBody>
      </p:sp>
      <p:sp>
        <p:nvSpPr>
          <p:cNvPr id="7" name="Rectangle 6"/>
          <p:cNvSpPr/>
          <p:nvPr/>
        </p:nvSpPr>
        <p:spPr>
          <a:xfrm>
            <a:off x="3096096" y="2894050"/>
            <a:ext cx="37185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He feels uncomfortable about '</a:t>
            </a:r>
            <a:r>
              <a:rPr lang="en-GB" sz="2400" b="1" dirty="0">
                <a:solidFill>
                  <a:srgbClr val="C5000B"/>
                </a:solidFill>
              </a:rPr>
              <a:t>having to go and shoot people for a cause I neither understand nor care </a:t>
            </a:r>
            <a:r>
              <a:rPr lang="en-GB" sz="2400" b="1" dirty="0" smtClean="0">
                <a:solidFill>
                  <a:srgbClr val="C5000B"/>
                </a:solidFill>
              </a:rPr>
              <a:t>about.'</a:t>
            </a:r>
            <a:endParaRPr lang="en-GB" sz="2400" b="1" dirty="0">
              <a:solidFill>
                <a:srgbClr val="C5000B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32391" y="2105069"/>
            <a:ext cx="30068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He is afraid that the war '</a:t>
            </a:r>
            <a:r>
              <a:rPr lang="en-GB" sz="2400" b="1" dirty="0">
                <a:solidFill>
                  <a:srgbClr val="C5000B"/>
                </a:solidFill>
              </a:rPr>
              <a:t>might dehumanise him 'afraid ...that I might … come to accept the gross </a:t>
            </a:r>
            <a:r>
              <a:rPr lang="en-GB" sz="2400" b="1" dirty="0" smtClean="0">
                <a:solidFill>
                  <a:srgbClr val="C5000B"/>
                </a:solidFill>
              </a:rPr>
              <a:t>obscenity.</a:t>
            </a:r>
            <a:r>
              <a:rPr lang="en-GB" dirty="0" smtClean="0">
                <a:solidFill>
                  <a:srgbClr val="C5000B"/>
                </a:solidFill>
              </a:rPr>
              <a:t>'</a:t>
            </a:r>
            <a:endParaRPr lang="en-GB" dirty="0">
              <a:solidFill>
                <a:srgbClr val="C5000B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520680" y="4435200"/>
            <a:ext cx="3275640" cy="269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Documents and Settings\student\Local Settings\Temporary Internet Files\Content.IE5\LLRZUWAK\MC9000131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885" y="5003973"/>
            <a:ext cx="2046523" cy="135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student\Local Settings\Temporary Internet Files\Content.IE5\LLRZUWAK\MC900441792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0" y="4211885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174206"/>
      </p:ext>
    </p:extLst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792" y="1547589"/>
            <a:ext cx="50387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400" b="1" dirty="0"/>
              <a:t>He is a man of immense courage and capacity for real love and </a:t>
            </a:r>
            <a:r>
              <a:rPr lang="en-GB" sz="2400" b="1" dirty="0" smtClean="0"/>
              <a:t>friendship. </a:t>
            </a:r>
            <a:r>
              <a:rPr lang="en-GB" sz="2400" b="1" dirty="0"/>
              <a:t>H</a:t>
            </a:r>
            <a:r>
              <a:rPr lang="en-GB" sz="2400" b="1" dirty="0" smtClean="0"/>
              <a:t>e </a:t>
            </a:r>
            <a:r>
              <a:rPr lang="en-GB" sz="2400" b="1" dirty="0"/>
              <a:t>sacrifices his own life to spare </a:t>
            </a:r>
            <a:r>
              <a:rPr lang="en-GB" sz="2400" b="1" dirty="0" smtClean="0"/>
              <a:t>Jerry </a:t>
            </a:r>
            <a:r>
              <a:rPr lang="en-GB" sz="2400" b="1" dirty="0"/>
              <a:t>the terror and indignity of dying by the firing </a:t>
            </a:r>
            <a:r>
              <a:rPr lang="en-GB" sz="2400" b="1" dirty="0" smtClean="0"/>
              <a:t>squad.</a:t>
            </a:r>
            <a:endParaRPr lang="en-GB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807519" y="251445"/>
            <a:ext cx="6402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ALEC’S PERSONALITY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840" y="5292005"/>
            <a:ext cx="50387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400" b="1" dirty="0"/>
              <a:t>His behaviour before death is astonishing in its bravery and </a:t>
            </a:r>
            <a:r>
              <a:rPr lang="en-GB" sz="2400" b="1" dirty="0" smtClean="0"/>
              <a:t>acceptance.</a:t>
            </a:r>
            <a:endParaRPr lang="en-GB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43768" y="3923853"/>
            <a:ext cx="50387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400" b="1" dirty="0"/>
              <a:t>Feels like his whole life has been a lie </a:t>
            </a:r>
            <a:r>
              <a:rPr lang="en-GB" sz="2400" b="1" dirty="0" smtClean="0">
                <a:solidFill>
                  <a:srgbClr val="C5000B"/>
                </a:solidFill>
              </a:rPr>
              <a:t>'I </a:t>
            </a:r>
            <a:r>
              <a:rPr lang="en-GB" sz="2400" b="1" dirty="0">
                <a:solidFill>
                  <a:srgbClr val="C5000B"/>
                </a:solidFill>
              </a:rPr>
              <a:t>felt dispossessed in a </a:t>
            </a:r>
            <a:r>
              <a:rPr lang="en-GB" sz="2400" b="1" dirty="0" smtClean="0">
                <a:solidFill>
                  <a:srgbClr val="C5000B"/>
                </a:solidFill>
              </a:rPr>
              <a:t>sentence.'</a:t>
            </a:r>
            <a:endParaRPr lang="en-GB" sz="2400" b="1" dirty="0">
              <a:solidFill>
                <a:srgbClr val="C5000B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8517" y="1191670"/>
            <a:ext cx="44556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When Alicia tells him </a:t>
            </a:r>
            <a:r>
              <a:rPr lang="en-GB" sz="2400" b="1" dirty="0" smtClean="0"/>
              <a:t>Frederick </a:t>
            </a:r>
            <a:r>
              <a:rPr lang="en-GB" sz="2400" b="1" dirty="0"/>
              <a:t>is not his </a:t>
            </a:r>
            <a:r>
              <a:rPr lang="en-GB" sz="2400" b="1" dirty="0" smtClean="0"/>
              <a:t>father, </a:t>
            </a:r>
            <a:r>
              <a:rPr lang="en-GB" sz="2400" b="1" dirty="0"/>
              <a:t>he </a:t>
            </a:r>
            <a:r>
              <a:rPr lang="en-GB" sz="2400" b="1" dirty="0" smtClean="0">
                <a:solidFill>
                  <a:srgbClr val="FF0000"/>
                </a:solidFill>
              </a:rPr>
              <a:t>'attacks</a:t>
            </a:r>
            <a:r>
              <a:rPr lang="en-GB" sz="2400" b="1" dirty="0" smtClean="0"/>
              <a:t>’ </a:t>
            </a:r>
            <a:r>
              <a:rPr lang="en-GB" sz="2400" b="1" dirty="0"/>
              <a:t>the fire '</a:t>
            </a:r>
          </a:p>
        </p:txBody>
      </p:sp>
      <p:sp>
        <p:nvSpPr>
          <p:cNvPr id="7" name="Rectangle 6"/>
          <p:cNvSpPr/>
          <p:nvPr/>
        </p:nvSpPr>
        <p:spPr>
          <a:xfrm>
            <a:off x="5868512" y="4154685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/>
              <a:t>Alec can be passionate and emotional despite his calm and placid </a:t>
            </a:r>
            <a:r>
              <a:rPr lang="en-GB" sz="2400" b="1" dirty="0" smtClean="0"/>
              <a:t>manner.</a:t>
            </a:r>
            <a:endParaRPr lang="en-GB" sz="2400" b="1" dirty="0"/>
          </a:p>
        </p:txBody>
      </p:sp>
      <p:pic>
        <p:nvPicPr>
          <p:cNvPr id="1026" name="Picture 2" descr="C:\Documents and Settings\student\Local Settings\Temporary Internet Files\Content.IE5\3P38FASZ\MC9000146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256" y="4754850"/>
            <a:ext cx="1052474" cy="169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student\Local Settings\Temporary Internet Files\Content.IE5\VME8FCFX\MM900236357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863" y="1635359"/>
            <a:ext cx="1167755" cy="159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student\Local Settings\Temporary Internet Files\Content.IE5\3P38FASZ\MC90031043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2" y="2166473"/>
            <a:ext cx="1125626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31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675</Words>
  <Application>Microsoft Office PowerPoint</Application>
  <PresentationFormat>Custom</PresentationFormat>
  <Paragraphs>39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</vt:lpstr>
      <vt:lpstr>How Many Miles to Babylon ?  By Jennifer Johnston </vt:lpstr>
      <vt:lpstr>First Impressions of Alec</vt:lpstr>
      <vt:lpstr>Alec's childhood</vt:lpstr>
      <vt:lpstr>Alec and Jerry’s Friendship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Many Miles to Babylon ? By Jennifer Johnston .</dc:title>
  <dc:creator>jessica  bodally</dc:creator>
  <cp:lastModifiedBy>Lough Allen College</cp:lastModifiedBy>
  <cp:revision>10</cp:revision>
  <dcterms:created xsi:type="dcterms:W3CDTF">2014-03-29T19:03:33Z</dcterms:created>
  <dcterms:modified xsi:type="dcterms:W3CDTF">2014-04-07T15:47:31Z</dcterms:modified>
</cp:coreProperties>
</file>