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0" r:id="rId3"/>
    <p:sldId id="262" r:id="rId4"/>
    <p:sldId id="276" r:id="rId5"/>
    <p:sldId id="258" r:id="rId6"/>
    <p:sldId id="274" r:id="rId7"/>
    <p:sldId id="263" r:id="rId8"/>
    <p:sldId id="277" r:id="rId9"/>
    <p:sldId id="265" r:id="rId10"/>
    <p:sldId id="267" r:id="rId11"/>
    <p:sldId id="270" r:id="rId12"/>
    <p:sldId id="269" r:id="rId13"/>
    <p:sldId id="271" r:id="rId14"/>
    <p:sldId id="272" r:id="rId15"/>
    <p:sldId id="273" r:id="rId16"/>
    <p:sldId id="275" r:id="rId17"/>
    <p:sldId id="278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>
        <p:scale>
          <a:sx n="76" d="100"/>
          <a:sy n="76" d="100"/>
        </p:scale>
        <p:origin x="-121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E7FE-3CA6-4E71-B4DF-2C8B9FC0304C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06401-80C3-46F7-BDC5-D098CBB5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7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DA0BC1-C80C-43EA-94CB-8A7AC12417AB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BBCACB4-D875-4C16-A3D5-EE1183AD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855" y="1701901"/>
            <a:ext cx="5713490" cy="1325452"/>
          </a:xfrm>
        </p:spPr>
        <p:txBody>
          <a:bodyPr/>
          <a:lstStyle/>
          <a:p>
            <a:r>
              <a:rPr lang="en-US" dirty="0" smtClean="0"/>
              <a:t>Poetic Devices and the Magic of Elizabeth Bishop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81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09600"/>
            <a:ext cx="345419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03860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3276600" cy="380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500" y="452450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Caribbean Jew </a:t>
            </a:r>
            <a:r>
              <a:rPr lang="en-US" dirty="0" smtClean="0"/>
              <a:t>Fish – This is the type of fish that Bishop caught in Key West, Florida.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495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Peeling Brown Wallpaper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38200"/>
            <a:ext cx="52734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“I thought of the course white flesh</a:t>
            </a:r>
          </a:p>
          <a:p>
            <a:pPr algn="ctr"/>
            <a:r>
              <a:rPr lang="en-US" sz="3200" dirty="0" smtClean="0"/>
              <a:t>Packed in like feathers…and the pink swim-bladder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like</a:t>
            </a:r>
            <a:r>
              <a:rPr lang="en-US" sz="3200" dirty="0" smtClean="0"/>
              <a:t> a big peony.”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554" y="1600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114800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0"/>
            <a:ext cx="3276600" cy="24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3276600" cy="3579849"/>
          </a:xfrm>
        </p:spPr>
        <p:txBody>
          <a:bodyPr/>
          <a:lstStyle/>
          <a:p>
            <a:r>
              <a:rPr lang="en-US" sz="2000" dirty="0" smtClean="0"/>
              <a:t>“I looked into his big eyes</a:t>
            </a:r>
          </a:p>
          <a:p>
            <a:r>
              <a:rPr lang="en-US" sz="2000" dirty="0" smtClean="0"/>
              <a:t>which were far larger than mine</a:t>
            </a:r>
          </a:p>
          <a:p>
            <a:r>
              <a:rPr lang="en-US" sz="2000" dirty="0" smtClean="0"/>
              <a:t>but shallower, and yellowed, </a:t>
            </a:r>
          </a:p>
          <a:p>
            <a:r>
              <a:rPr lang="en-US" sz="2000" dirty="0" smtClean="0"/>
              <a:t>the irises backed and packed</a:t>
            </a:r>
          </a:p>
          <a:p>
            <a:r>
              <a:rPr lang="en-US" sz="2000" dirty="0" smtClean="0"/>
              <a:t>with tarnished  tinfoil</a:t>
            </a:r>
          </a:p>
          <a:p>
            <a:r>
              <a:rPr lang="en-US" sz="2000" dirty="0" smtClean="0"/>
              <a:t>seen through the lenses</a:t>
            </a:r>
          </a:p>
          <a:p>
            <a:r>
              <a:rPr lang="en-US" sz="2000" dirty="0" smtClean="0"/>
              <a:t>of old scratched isinglass.” </a:t>
            </a:r>
          </a:p>
          <a:p>
            <a:endParaRPr lang="en-US" dirty="0"/>
          </a:p>
        </p:txBody>
      </p:sp>
      <p:pic>
        <p:nvPicPr>
          <p:cNvPr id="1026" name="Picture 2" descr="50T5560-01-red-bellied-pira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2400"/>
            <a:ext cx="3810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infoil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514" y="2590800"/>
            <a:ext cx="323718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3352800" cy="2209800"/>
          </a:xfrm>
        </p:spPr>
        <p:txBody>
          <a:bodyPr>
            <a:normAutofit/>
          </a:bodyPr>
          <a:lstStyle/>
          <a:p>
            <a:r>
              <a:rPr lang="en-US" sz="1800" b="0" dirty="0" smtClean="0"/>
              <a:t>“He hung a grunting weight,</a:t>
            </a:r>
            <a:br>
              <a:rPr lang="en-US" sz="1800" b="0" dirty="0" smtClean="0"/>
            </a:br>
            <a:r>
              <a:rPr lang="en-US" sz="1800" b="0" dirty="0" smtClean="0"/>
              <a:t>battered and venerable</a:t>
            </a:r>
            <a:br>
              <a:rPr lang="en-US" sz="1800" b="0" dirty="0" smtClean="0"/>
            </a:br>
            <a:r>
              <a:rPr lang="en-US" sz="1800" b="0" dirty="0" smtClean="0"/>
              <a:t>and homely.”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657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C00000"/>
                </a:solidFill>
              </a:rPr>
              <a:t>Like</a:t>
            </a:r>
            <a:r>
              <a:rPr lang="en-US" dirty="0" smtClean="0"/>
              <a:t> medals with their ribbons</a:t>
            </a:r>
            <a:br>
              <a:rPr lang="en-US" dirty="0" smtClean="0"/>
            </a:br>
            <a:r>
              <a:rPr lang="en-US" dirty="0" smtClean="0"/>
              <a:t>frayed and wavering,</a:t>
            </a:r>
            <a:br>
              <a:rPr lang="en-US" dirty="0" smtClean="0"/>
            </a:br>
            <a:r>
              <a:rPr lang="en-US" dirty="0" smtClean="0"/>
              <a:t>a five-haired beard of wisdom</a:t>
            </a:r>
            <a:br>
              <a:rPr lang="en-US" dirty="0" smtClean="0"/>
            </a:br>
            <a:r>
              <a:rPr lang="en-US" dirty="0" smtClean="0"/>
              <a:t>trailing from his aching jaw.”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-”It was more </a:t>
            </a:r>
            <a:r>
              <a:rPr lang="en-US" dirty="0" smtClean="0">
                <a:solidFill>
                  <a:srgbClr val="C00000"/>
                </a:solidFill>
              </a:rPr>
              <a:t>like</a:t>
            </a:r>
            <a:r>
              <a:rPr lang="en-US" dirty="0" smtClean="0"/>
              <a:t> the tipping</a:t>
            </a:r>
            <a:br>
              <a:rPr lang="en-US" dirty="0" smtClean="0"/>
            </a:br>
            <a:r>
              <a:rPr lang="en-US" dirty="0" smtClean="0"/>
              <a:t>of an object toward the light.</a:t>
            </a:r>
            <a:br>
              <a:rPr lang="en-US" dirty="0" smtClean="0"/>
            </a:br>
            <a:r>
              <a:rPr lang="en-US" dirty="0" smtClean="0"/>
              <a:t>I admired his sullen face,</a:t>
            </a:r>
            <a:br>
              <a:rPr lang="en-US" dirty="0" smtClean="0"/>
            </a:br>
            <a:r>
              <a:rPr lang="en-US" dirty="0" smtClean="0"/>
              <a:t>the mechanism of his jaw…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676400"/>
            <a:ext cx="2524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57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04800"/>
            <a:ext cx="3505200" cy="5715000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 smtClean="0"/>
              <a:t>        I stared and stared</a:t>
            </a:r>
            <a:br>
              <a:rPr lang="en-US" sz="2000" b="0" dirty="0" smtClean="0"/>
            </a:br>
            <a:r>
              <a:rPr lang="en-US" sz="2000" b="0" dirty="0" smtClean="0"/>
              <a:t>and victory filled up</a:t>
            </a:r>
            <a:br>
              <a:rPr lang="en-US" sz="2000" b="0" dirty="0" smtClean="0"/>
            </a:br>
            <a:r>
              <a:rPr lang="en-US" sz="2000" b="0" dirty="0" smtClean="0"/>
              <a:t>the little rented boat,</a:t>
            </a:r>
            <a:br>
              <a:rPr lang="en-US" sz="2000" b="0" dirty="0" smtClean="0"/>
            </a:br>
            <a:r>
              <a:rPr lang="en-US" sz="2000" b="0" dirty="0" smtClean="0"/>
              <a:t>from the pool of bilge</a:t>
            </a:r>
            <a:br>
              <a:rPr lang="en-US" sz="2000" b="0" dirty="0" smtClean="0"/>
            </a:br>
            <a:r>
              <a:rPr lang="en-US" sz="2000" b="0" dirty="0" smtClean="0"/>
              <a:t>where oil had spread a </a:t>
            </a:r>
            <a:r>
              <a:rPr lang="en-US" sz="2000" b="0" dirty="0" smtClean="0">
                <a:solidFill>
                  <a:srgbClr val="C00000"/>
                </a:solidFill>
              </a:rPr>
              <a:t>rainbow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around the rusted engine</a:t>
            </a:r>
            <a:br>
              <a:rPr lang="en-US" sz="2000" b="0" dirty="0" smtClean="0"/>
            </a:br>
            <a:r>
              <a:rPr lang="en-US" sz="2000" b="0" dirty="0" smtClean="0"/>
              <a:t>to the bailer rusted orange,</a:t>
            </a:r>
            <a:br>
              <a:rPr lang="en-US" sz="2000" b="0" dirty="0" smtClean="0"/>
            </a:br>
            <a:r>
              <a:rPr lang="en-US" sz="2000" b="0" dirty="0" smtClean="0"/>
              <a:t>the sun-cracked thwarts,</a:t>
            </a:r>
            <a:br>
              <a:rPr lang="en-US" sz="2000" b="0" dirty="0" smtClean="0"/>
            </a:br>
            <a:r>
              <a:rPr lang="en-US" sz="2000" b="0" dirty="0" smtClean="0"/>
              <a:t>the oarlocks on their strings,</a:t>
            </a:r>
            <a:br>
              <a:rPr lang="en-US" sz="2000" b="0" dirty="0" smtClean="0"/>
            </a:br>
            <a:r>
              <a:rPr lang="en-US" sz="2000" b="0" dirty="0" smtClean="0"/>
              <a:t>the gunnels--until everything</a:t>
            </a:r>
            <a:br>
              <a:rPr lang="en-US" sz="2000" b="0" dirty="0" smtClean="0"/>
            </a:br>
            <a:r>
              <a:rPr lang="en-US" sz="2000" b="0" dirty="0" smtClean="0"/>
              <a:t>was </a:t>
            </a:r>
            <a:r>
              <a:rPr lang="en-US" sz="2000" b="0" dirty="0" smtClean="0">
                <a:solidFill>
                  <a:srgbClr val="C00000"/>
                </a:solidFill>
              </a:rPr>
              <a:t>rainbow, rainbow, rainbow!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And I let the fish go.</a:t>
            </a:r>
            <a:endParaRPr lang="en-US" sz="2000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3657600" cy="521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Match That figure of Speech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2301240" cy="4080972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en-US" sz="1800" dirty="0" smtClean="0"/>
              <a:t>The sea is …  </a:t>
            </a:r>
          </a:p>
          <a:p>
            <a:r>
              <a:rPr lang="en-US" sz="1800" dirty="0" smtClean="0"/>
              <a:t>  </a:t>
            </a:r>
          </a:p>
          <a:p>
            <a:r>
              <a:rPr lang="en-US" sz="1800" dirty="0" smtClean="0"/>
              <a:t>2. As softly as … </a:t>
            </a:r>
          </a:p>
          <a:p>
            <a:endParaRPr lang="en-US" sz="1800" dirty="0" smtClean="0"/>
          </a:p>
          <a:p>
            <a:r>
              <a:rPr lang="en-US" sz="1800" dirty="0" smtClean="0"/>
              <a:t>3. On stumps and dead trees the charring…</a:t>
            </a:r>
          </a:p>
          <a:p>
            <a:endParaRPr lang="en-US" sz="1800" dirty="0" smtClean="0"/>
          </a:p>
          <a:p>
            <a:r>
              <a:rPr lang="en-US" sz="1800" dirty="0" smtClean="0"/>
              <a:t>4. For two weeks or more…</a:t>
            </a:r>
          </a:p>
          <a:p>
            <a:endParaRPr lang="en-US" sz="1800" dirty="0" smtClean="0"/>
          </a:p>
          <a:p>
            <a:r>
              <a:rPr lang="en-US" sz="1800" dirty="0" smtClean="0"/>
              <a:t>5. The beach…</a:t>
            </a:r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143000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A. Falling stars come to their ends at a point in the sky.</a:t>
            </a:r>
          </a:p>
          <a:p>
            <a:endParaRPr lang="en-US" sz="2000" dirty="0" smtClean="0"/>
          </a:p>
          <a:p>
            <a:r>
              <a:rPr lang="en-US" sz="2000" dirty="0" smtClean="0"/>
              <a:t>B. The trees hesitated; the little leaves waited…</a:t>
            </a:r>
          </a:p>
          <a:p>
            <a:endParaRPr lang="en-US" sz="2000" dirty="0" smtClean="0"/>
          </a:p>
          <a:p>
            <a:r>
              <a:rPr lang="en-US" sz="2000" dirty="0" smtClean="0"/>
              <a:t>C. ..hisses like fat</a:t>
            </a:r>
          </a:p>
          <a:p>
            <a:endParaRPr lang="en-US" sz="2000" dirty="0" smtClean="0"/>
          </a:p>
          <a:p>
            <a:r>
              <a:rPr lang="en-US" sz="2000" dirty="0" smtClean="0"/>
              <a:t>D. “all a case of knives”</a:t>
            </a:r>
          </a:p>
          <a:p>
            <a:endParaRPr lang="en-US" sz="2000" dirty="0" smtClean="0"/>
          </a:p>
          <a:p>
            <a:r>
              <a:rPr lang="en-US" sz="2000" dirty="0" smtClean="0"/>
              <a:t>F. Is like black velvet.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1371600"/>
            <a:ext cx="25146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4600" y="1371600"/>
            <a:ext cx="2362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0" y="2819400"/>
            <a:ext cx="1905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2209800"/>
            <a:ext cx="2133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362200" y="2971800"/>
            <a:ext cx="2590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Elizabeth Bishop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3593306" cy="517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5867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1911 –1979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Bishops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G</a:t>
            </a:r>
            <a:r>
              <a:rPr lang="en-US" sz="2400" dirty="0" smtClean="0"/>
              <a:t>reat attention to </a:t>
            </a:r>
            <a:r>
              <a:rPr lang="en-US" sz="2400" dirty="0" smtClean="0">
                <a:solidFill>
                  <a:srgbClr val="C00000"/>
                </a:solidFill>
              </a:rPr>
              <a:t>detail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nterest in </a:t>
            </a:r>
            <a:r>
              <a:rPr lang="en-US" sz="2400" dirty="0" smtClean="0">
                <a:solidFill>
                  <a:srgbClr val="C00000"/>
                </a:solidFill>
              </a:rPr>
              <a:t>nature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Empathy</a:t>
            </a:r>
            <a:r>
              <a:rPr lang="en-US" sz="2400" dirty="0" smtClean="0"/>
              <a:t> for creatures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urprising </a:t>
            </a:r>
            <a:r>
              <a:rPr lang="en-US" sz="2400" dirty="0" smtClean="0">
                <a:solidFill>
                  <a:srgbClr val="C00000"/>
                </a:solidFill>
              </a:rPr>
              <a:t>imagery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838200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14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/>
              <a:t>A comparison of two subjects using </a:t>
            </a:r>
            <a:r>
              <a:rPr lang="en-US" sz="2400" b="0" dirty="0" smtClean="0">
                <a:solidFill>
                  <a:srgbClr val="C00000"/>
                </a:solidFill>
              </a:rPr>
              <a:t>like</a:t>
            </a:r>
            <a:r>
              <a:rPr lang="en-US" sz="2400" b="0" dirty="0" smtClean="0"/>
              <a:t> or </a:t>
            </a:r>
            <a:r>
              <a:rPr lang="en-US" sz="2400" b="0" dirty="0" smtClean="0">
                <a:solidFill>
                  <a:srgbClr val="C00000"/>
                </a:solidFill>
              </a:rPr>
              <a:t>as</a:t>
            </a:r>
            <a:r>
              <a:rPr lang="en-US" sz="2400" b="0" dirty="0" smtClean="0"/>
              <a:t>.</a:t>
            </a:r>
          </a:p>
          <a:p>
            <a:endParaRPr lang="en-US" sz="2400" b="0" dirty="0" smtClean="0"/>
          </a:p>
          <a:p>
            <a:pPr>
              <a:buFont typeface="Wingdings" pitchFamily="2" charset="2"/>
              <a:buChar char="ü"/>
            </a:pPr>
            <a:r>
              <a:rPr lang="en-US" sz="2400" b="0" dirty="0" smtClean="0"/>
              <a:t>She’s as sweet </a:t>
            </a:r>
            <a:r>
              <a:rPr lang="en-US" sz="2400" b="0" dirty="0" smtClean="0">
                <a:solidFill>
                  <a:srgbClr val="C00000"/>
                </a:solidFill>
              </a:rPr>
              <a:t>as</a:t>
            </a:r>
            <a:r>
              <a:rPr lang="en-US" sz="2400" b="0" dirty="0" smtClean="0"/>
              <a:t> candy.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 smtClean="0"/>
              <a:t>John sings </a:t>
            </a:r>
            <a:r>
              <a:rPr lang="en-US" sz="2400" b="0" dirty="0" smtClean="0">
                <a:solidFill>
                  <a:srgbClr val="C00000"/>
                </a:solidFill>
              </a:rPr>
              <a:t>like</a:t>
            </a:r>
            <a:r>
              <a:rPr lang="en-US" sz="2400" b="0" dirty="0" smtClean="0"/>
              <a:t> a flute.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 smtClean="0"/>
              <a:t>Laura is </a:t>
            </a:r>
            <a:r>
              <a:rPr lang="en-US" sz="2400" b="0" dirty="0" smtClean="0">
                <a:solidFill>
                  <a:srgbClr val="C00000"/>
                </a:solidFill>
              </a:rPr>
              <a:t>as</a:t>
            </a:r>
            <a:r>
              <a:rPr lang="en-US" sz="2400" b="0" dirty="0" smtClean="0"/>
              <a:t> light </a:t>
            </a:r>
            <a:r>
              <a:rPr lang="en-US" sz="2400" b="0" dirty="0" smtClean="0">
                <a:solidFill>
                  <a:srgbClr val="C00000"/>
                </a:solidFill>
              </a:rPr>
              <a:t>as</a:t>
            </a:r>
            <a:r>
              <a:rPr lang="en-US" sz="2400" b="0" dirty="0" smtClean="0"/>
              <a:t> a feather.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 smtClean="0"/>
              <a:t>Don is </a:t>
            </a:r>
            <a:r>
              <a:rPr lang="en-US" sz="2400" b="0" dirty="0" smtClean="0">
                <a:solidFill>
                  <a:srgbClr val="C00000"/>
                </a:solidFill>
              </a:rPr>
              <a:t>as</a:t>
            </a:r>
            <a:r>
              <a:rPr lang="en-US" sz="2400" b="0" dirty="0" smtClean="0"/>
              <a:t> slow as molasses in</a:t>
            </a:r>
          </a:p>
          <a:p>
            <a:pPr marL="0" indent="0"/>
            <a:r>
              <a:rPr lang="en-US" sz="2400" b="0" dirty="0" smtClean="0"/>
              <a:t> January.</a:t>
            </a:r>
            <a:endParaRPr lang="en-US" sz="2400" b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81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A comparison or analogy stated in such a way as to imply that </a:t>
            </a:r>
            <a:r>
              <a:rPr lang="en-US" sz="2400" b="0" dirty="0" smtClean="0">
                <a:solidFill>
                  <a:srgbClr val="C00000"/>
                </a:solidFill>
              </a:rPr>
              <a:t>one object is another one</a:t>
            </a:r>
            <a:r>
              <a:rPr lang="en-US" sz="2400" b="0" dirty="0" smtClean="0"/>
              <a:t>, figuratively speaking.</a:t>
            </a:r>
          </a:p>
          <a:p>
            <a:pPr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Wingdings" pitchFamily="2" charset="2"/>
              <a:buChar char="ü"/>
            </a:pPr>
            <a:r>
              <a:rPr lang="en-US" sz="2400" b="0" dirty="0" smtClean="0"/>
              <a:t>“She was a lone reed blowing in the wind.”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 smtClean="0"/>
              <a:t>“She’s a brick house”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 smtClean="0"/>
              <a:t>“He is a gentle giant.”</a:t>
            </a:r>
          </a:p>
          <a:p>
            <a:pPr>
              <a:buFont typeface="Wingdings" pitchFamily="2" charset="2"/>
              <a:buChar char="ü"/>
            </a:pPr>
            <a:endParaRPr lang="en-US" sz="2000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i="1" dirty="0" smtClean="0">
                <a:solidFill>
                  <a:schemeClr val="accent4"/>
                </a:solidFill>
                <a:latin typeface="Baskerville Old Face" pitchFamily="18" charset="0"/>
              </a:rPr>
              <a:t>The Fish </a:t>
            </a:r>
            <a:endParaRPr lang="en-US" sz="3600" i="1" dirty="0">
              <a:solidFill>
                <a:schemeClr val="accent4"/>
              </a:solidFill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0" y="914400"/>
            <a:ext cx="1905000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Kathleen\Desktop\fisher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411479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Read the poem in your hardback copy now!!! </a:t>
            </a: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Initial </a:t>
            </a:r>
            <a:r>
              <a:rPr lang="en-US" sz="5400" dirty="0" smtClean="0"/>
              <a:t>Reactions?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78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rgbClr val="7030A0"/>
                </a:solidFill>
              </a:rPr>
              <a:t>Can you pick out any poetic devices that Bishop used?</a:t>
            </a:r>
          </a:p>
          <a:p>
            <a:endParaRPr lang="en-US" sz="3600" b="0" dirty="0" smtClean="0">
              <a:solidFill>
                <a:srgbClr val="7030A0"/>
              </a:solidFill>
            </a:endParaRPr>
          </a:p>
          <a:p>
            <a:r>
              <a:rPr lang="en-US" sz="3600" b="0" dirty="0" smtClean="0">
                <a:solidFill>
                  <a:srgbClr val="7030A0"/>
                </a:solidFill>
              </a:rPr>
              <a:t>Does any line in the poem stand out to you?</a:t>
            </a:r>
            <a:endParaRPr lang="en-US" sz="3600" b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85801"/>
            <a:ext cx="5349240" cy="1142999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Here and there his 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brown skin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hung in strips 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like </a:t>
            </a:r>
            <a:r>
              <a:rPr lang="en-US" sz="3600" i="1" dirty="0" smtClean="0">
                <a:latin typeface="Calibri" pitchFamily="34" charset="0"/>
                <a:cs typeface="Calibri" pitchFamily="34" charset="0"/>
              </a:rPr>
              <a:t>ancient wallpaper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525</TotalTime>
  <Words>359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Poetic Devices and the Magic of Elizabeth Bishop</vt:lpstr>
      <vt:lpstr>Elizabeth Bishop</vt:lpstr>
      <vt:lpstr>Characteristics of Bishops Work</vt:lpstr>
      <vt:lpstr>Simile</vt:lpstr>
      <vt:lpstr>Metaphor</vt:lpstr>
      <vt:lpstr>The Fish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Match That figure of Speech</vt:lpstr>
    </vt:vector>
  </TitlesOfParts>
  <Company>East Stroudsburg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Poetric Devices and the Magic of Elizabeth Bishop</dc:title>
  <dc:creator>DEVON E FIELD</dc:creator>
  <cp:lastModifiedBy>Lough Allen College</cp:lastModifiedBy>
  <cp:revision>42</cp:revision>
  <cp:lastPrinted>2010-07-29T12:18:15Z</cp:lastPrinted>
  <dcterms:created xsi:type="dcterms:W3CDTF">2010-07-28T12:26:51Z</dcterms:created>
  <dcterms:modified xsi:type="dcterms:W3CDTF">2012-02-21T09:25:10Z</dcterms:modified>
</cp:coreProperties>
</file>