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80EF6-F00E-4025-8E77-D2C09CBBAD92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EB00E-198D-4336-9262-CED29DA66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205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EB00E-198D-4336-9262-CED29DA6612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534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A9A8F611-D596-4A1F-91A5-B1301C69A47E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3C9781-2DF9-4865-B3D1-27A0010160F7}" type="slidenum">
              <a:rPr lang="en-GB" smtClean="0"/>
              <a:t>‹#›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F611-D596-4A1F-91A5-B1301C69A47E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9781-2DF9-4865-B3D1-27A0010160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F611-D596-4A1F-91A5-B1301C69A47E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9781-2DF9-4865-B3D1-27A0010160F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A8F611-D596-4A1F-91A5-B1301C69A47E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3C9781-2DF9-4865-B3D1-27A0010160F7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F611-D596-4A1F-91A5-B1301C69A47E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3C9781-2DF9-4865-B3D1-27A0010160F7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9A8F611-D596-4A1F-91A5-B1301C69A47E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C3C9781-2DF9-4865-B3D1-27A0010160F7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A8F611-D596-4A1F-91A5-B1301C69A47E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C3C9781-2DF9-4865-B3D1-27A0010160F7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F611-D596-4A1F-91A5-B1301C69A47E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3C9781-2DF9-4865-B3D1-27A0010160F7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F611-D596-4A1F-91A5-B1301C69A47E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3C9781-2DF9-4865-B3D1-27A0010160F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9A8F611-D596-4A1F-91A5-B1301C69A47E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C3C9781-2DF9-4865-B3D1-27A0010160F7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A9A8F611-D596-4A1F-91A5-B1301C69A47E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AC3C9781-2DF9-4865-B3D1-27A0010160F7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A9A8F611-D596-4A1F-91A5-B1301C69A47E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AC3C9781-2DF9-4865-B3D1-27A0010160F7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496" y="21283"/>
            <a:ext cx="2880320" cy="6792092"/>
          </a:xfrm>
          <a:prstGeom prst="rect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u="sng" dirty="0" smtClean="0"/>
          </a:p>
          <a:p>
            <a:pPr algn="ctr"/>
            <a:endParaRPr lang="en-GB" b="1" u="sng" dirty="0"/>
          </a:p>
          <a:p>
            <a:pPr algn="ctr"/>
            <a:r>
              <a:rPr lang="en-GB" b="1" u="sng" dirty="0" smtClean="0"/>
              <a:t>Punctuation</a:t>
            </a:r>
            <a:endParaRPr lang="en-GB" b="1" u="sng" dirty="0" smtClean="0"/>
          </a:p>
          <a:p>
            <a:r>
              <a:rPr lang="en-GB" sz="2400" b="1" dirty="0" smtClean="0"/>
              <a:t>. </a:t>
            </a:r>
            <a:r>
              <a:rPr lang="en-GB" sz="1400" b="1" dirty="0" smtClean="0"/>
              <a:t>Full stop </a:t>
            </a:r>
            <a:r>
              <a:rPr lang="en-GB" sz="1200" dirty="0"/>
              <a:t>−</a:t>
            </a:r>
            <a:r>
              <a:rPr lang="en-GB" sz="1200" dirty="0" smtClean="0"/>
              <a:t> </a:t>
            </a:r>
            <a:r>
              <a:rPr lang="en-GB" sz="1400" dirty="0" smtClean="0"/>
              <a:t>Marks the end of a sentence.</a:t>
            </a:r>
          </a:p>
          <a:p>
            <a:endParaRPr lang="en-GB" sz="1400" dirty="0" smtClean="0"/>
          </a:p>
          <a:p>
            <a:r>
              <a:rPr lang="en-GB" sz="2000" b="1" dirty="0" smtClean="0"/>
              <a:t>,</a:t>
            </a:r>
            <a:r>
              <a:rPr lang="en-GB" sz="2400" b="1" dirty="0" smtClean="0"/>
              <a:t> </a:t>
            </a:r>
            <a:r>
              <a:rPr lang="en-GB" sz="1400" b="1" dirty="0" smtClean="0"/>
              <a:t>Comma</a:t>
            </a:r>
            <a:r>
              <a:rPr lang="en-GB" sz="1400" dirty="0" smtClean="0"/>
              <a:t> </a:t>
            </a:r>
            <a:r>
              <a:rPr lang="en-GB" sz="1200" dirty="0" smtClean="0"/>
              <a:t>− </a:t>
            </a:r>
            <a:r>
              <a:rPr lang="en-GB" sz="1400" dirty="0" smtClean="0"/>
              <a:t>Separates items in a list or clauses in a complex sentence.</a:t>
            </a:r>
          </a:p>
          <a:p>
            <a:endParaRPr lang="en-GB" sz="1400" dirty="0" smtClean="0"/>
          </a:p>
          <a:p>
            <a:r>
              <a:rPr lang="en-GB" sz="2000" b="1" dirty="0" smtClean="0"/>
              <a:t>‘</a:t>
            </a:r>
            <a:r>
              <a:rPr lang="en-GB" sz="2400" b="1" dirty="0" smtClean="0"/>
              <a:t> </a:t>
            </a:r>
            <a:r>
              <a:rPr lang="en-GB" sz="1400" b="1" dirty="0" smtClean="0"/>
              <a:t>Apostrophe</a:t>
            </a:r>
            <a:r>
              <a:rPr lang="en-GB" sz="1200" dirty="0" smtClean="0"/>
              <a:t> − </a:t>
            </a:r>
            <a:r>
              <a:rPr lang="en-GB" sz="1400" dirty="0" smtClean="0"/>
              <a:t>Shows belonging or missing letters in words like don’t and can’t.</a:t>
            </a:r>
          </a:p>
          <a:p>
            <a:endParaRPr lang="en-GB" sz="1400" dirty="0" smtClean="0"/>
          </a:p>
          <a:p>
            <a:r>
              <a:rPr lang="en-GB" sz="2000" b="1" dirty="0" smtClean="0"/>
              <a:t>‘’</a:t>
            </a:r>
            <a:r>
              <a:rPr lang="en-GB" sz="1100" b="1" dirty="0" smtClean="0"/>
              <a:t> </a:t>
            </a:r>
            <a:r>
              <a:rPr lang="en-GB" sz="1400" b="1" dirty="0" smtClean="0"/>
              <a:t>Inverted commas</a:t>
            </a:r>
            <a:r>
              <a:rPr lang="en-GB" sz="1400" dirty="0" smtClean="0"/>
              <a:t> </a:t>
            </a:r>
            <a:r>
              <a:rPr lang="en-GB" sz="1200" dirty="0" smtClean="0"/>
              <a:t>− </a:t>
            </a:r>
            <a:r>
              <a:rPr lang="en-GB" sz="1400" dirty="0" smtClean="0"/>
              <a:t>Show quotation.</a:t>
            </a:r>
          </a:p>
          <a:p>
            <a:endParaRPr lang="en-GB" sz="1400" dirty="0" smtClean="0"/>
          </a:p>
          <a:p>
            <a:r>
              <a:rPr lang="en-GB" sz="2000" b="1" dirty="0" smtClean="0"/>
              <a:t>?</a:t>
            </a:r>
            <a:r>
              <a:rPr lang="en-GB" sz="1100" b="1" dirty="0" smtClean="0"/>
              <a:t>  </a:t>
            </a:r>
            <a:r>
              <a:rPr lang="en-GB" sz="1400" b="1" dirty="0" smtClean="0"/>
              <a:t>Question mark</a:t>
            </a:r>
            <a:r>
              <a:rPr lang="en-GB" sz="1400" dirty="0" smtClean="0"/>
              <a:t> </a:t>
            </a:r>
            <a:r>
              <a:rPr lang="en-GB" sz="1200" dirty="0" smtClean="0"/>
              <a:t>− </a:t>
            </a:r>
            <a:r>
              <a:rPr lang="en-GB" sz="1400" dirty="0" smtClean="0"/>
              <a:t>Ends a question sentence.</a:t>
            </a:r>
          </a:p>
          <a:p>
            <a:endParaRPr lang="en-GB" sz="1400" dirty="0" smtClean="0"/>
          </a:p>
          <a:p>
            <a:r>
              <a:rPr lang="en-GB" sz="2000" b="1" dirty="0" smtClean="0"/>
              <a:t>:</a:t>
            </a:r>
            <a:r>
              <a:rPr lang="en-GB" sz="1100" b="1" dirty="0" smtClean="0"/>
              <a:t>  </a:t>
            </a:r>
            <a:r>
              <a:rPr lang="en-GB" sz="1400" b="1" dirty="0" smtClean="0"/>
              <a:t>Colon</a:t>
            </a:r>
            <a:r>
              <a:rPr lang="en-GB" sz="1200" dirty="0" smtClean="0">
                <a:sym typeface="Wingdings" pitchFamily="2" charset="2"/>
              </a:rPr>
              <a:t> </a:t>
            </a:r>
            <a:r>
              <a:rPr lang="en-GB" sz="1200" dirty="0" smtClean="0"/>
              <a:t>− </a:t>
            </a:r>
            <a:r>
              <a:rPr lang="en-GB" sz="1400" dirty="0" smtClean="0"/>
              <a:t>Joins two related clauses where one clause cannot stand alone.</a:t>
            </a:r>
          </a:p>
          <a:p>
            <a:endParaRPr lang="en-GB" sz="1400" dirty="0" smtClean="0"/>
          </a:p>
          <a:p>
            <a:r>
              <a:rPr lang="en-GB" sz="2400" b="1" dirty="0" smtClean="0"/>
              <a:t>; </a:t>
            </a:r>
            <a:r>
              <a:rPr lang="en-GB" sz="1400" b="1" dirty="0" smtClean="0"/>
              <a:t>Semicolon</a:t>
            </a:r>
            <a:r>
              <a:rPr lang="en-GB" sz="1200" dirty="0" smtClean="0"/>
              <a:t> − </a:t>
            </a:r>
            <a:r>
              <a:rPr lang="en-GB" sz="1400" dirty="0" smtClean="0"/>
              <a:t>Joins two equal clauses that are closely related but could also stand alone</a:t>
            </a:r>
            <a:r>
              <a:rPr lang="en-GB" sz="1400" dirty="0" smtClean="0"/>
              <a:t>.</a:t>
            </a:r>
          </a:p>
          <a:p>
            <a:endParaRPr lang="en-GB" sz="1400" dirty="0" smtClean="0"/>
          </a:p>
          <a:p>
            <a:r>
              <a:rPr lang="en-IE" sz="1100" b="1" dirty="0" smtClean="0">
                <a:latin typeface="Comic Sans MS" pitchFamily="66" charset="0"/>
              </a:rPr>
              <a:t>www.loughallencollegeliteracyhut.com</a:t>
            </a:r>
            <a:endParaRPr lang="en-IE" sz="1100" b="1" dirty="0">
              <a:latin typeface="Comic Sans MS" pitchFamily="66" charset="0"/>
            </a:endParaRPr>
          </a:p>
          <a:p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2915816" y="836713"/>
            <a:ext cx="3311309" cy="5959762"/>
          </a:xfrm>
          <a:prstGeom prst="rect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381438" y="884756"/>
            <a:ext cx="273630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My Writing</a:t>
            </a:r>
            <a:r>
              <a:rPr lang="en-GB" sz="2400" dirty="0" smtClean="0"/>
              <a:t> Checklist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3015919" y="21282"/>
            <a:ext cx="3133038" cy="7434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Quality of Written Communication</a:t>
            </a:r>
            <a:endParaRPr lang="en-GB" sz="2400" dirty="0"/>
          </a:p>
        </p:txBody>
      </p:sp>
      <p:sp>
        <p:nvSpPr>
          <p:cNvPr id="12" name="Rectangle 11"/>
          <p:cNvSpPr/>
          <p:nvPr/>
        </p:nvSpPr>
        <p:spPr>
          <a:xfrm>
            <a:off x="6227126" y="21282"/>
            <a:ext cx="2880320" cy="6792092"/>
          </a:xfrm>
          <a:prstGeom prst="rect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u="sng" dirty="0" smtClean="0"/>
              <a:t>Commonly</a:t>
            </a:r>
            <a:r>
              <a:rPr lang="en-GB" sz="1600" b="1" u="sng" dirty="0" smtClean="0"/>
              <a:t> Misspelled Words</a:t>
            </a:r>
          </a:p>
          <a:p>
            <a:pPr algn="ctr"/>
            <a:endParaRPr lang="en-GB" sz="1600" b="1" u="sng" dirty="0" smtClean="0"/>
          </a:p>
          <a:p>
            <a:pPr algn="ctr"/>
            <a:endParaRPr lang="en-GB" sz="1600" b="1" u="sng" dirty="0"/>
          </a:p>
          <a:p>
            <a:pPr algn="ctr"/>
            <a:endParaRPr lang="en-GB" sz="1600" b="1" u="sng" dirty="0" smtClean="0"/>
          </a:p>
          <a:p>
            <a:pPr algn="ctr"/>
            <a:endParaRPr lang="en-GB" sz="1600" b="1" u="sng" dirty="0"/>
          </a:p>
          <a:p>
            <a:pPr algn="ctr"/>
            <a:endParaRPr lang="en-GB" sz="1600" b="1" u="sng" dirty="0" smtClean="0"/>
          </a:p>
          <a:p>
            <a:pPr algn="ctr"/>
            <a:endParaRPr lang="en-GB" sz="1600" b="1" u="sng" dirty="0"/>
          </a:p>
          <a:p>
            <a:pPr algn="ctr"/>
            <a:endParaRPr lang="en-GB" sz="1600" b="1" u="sng" dirty="0" smtClean="0"/>
          </a:p>
          <a:p>
            <a:pPr algn="ctr"/>
            <a:endParaRPr lang="en-GB" sz="1600" b="1" u="sng" dirty="0"/>
          </a:p>
          <a:p>
            <a:pPr algn="ctr"/>
            <a:endParaRPr lang="en-GB" sz="1600" b="1" u="sng" dirty="0" smtClean="0"/>
          </a:p>
          <a:p>
            <a:pPr algn="ctr"/>
            <a:endParaRPr lang="en-GB" sz="1600" b="1" u="sng" dirty="0"/>
          </a:p>
          <a:p>
            <a:pPr algn="ctr"/>
            <a:endParaRPr lang="en-GB" sz="1600" b="1" u="sng" dirty="0" smtClean="0"/>
          </a:p>
          <a:p>
            <a:pPr algn="ctr"/>
            <a:endParaRPr lang="en-GB" sz="1600" b="1" u="sng" dirty="0"/>
          </a:p>
          <a:p>
            <a:pPr algn="ctr"/>
            <a:endParaRPr lang="en-GB" sz="1600" b="1" u="sng" dirty="0" smtClean="0"/>
          </a:p>
          <a:p>
            <a:pPr algn="ctr"/>
            <a:endParaRPr lang="en-GB" sz="1600" b="1" u="sng" dirty="0"/>
          </a:p>
          <a:p>
            <a:pPr algn="ctr"/>
            <a:endParaRPr lang="en-GB" sz="1600" b="1" u="sng" dirty="0" smtClean="0"/>
          </a:p>
          <a:p>
            <a:pPr algn="ctr"/>
            <a:endParaRPr lang="en-GB" sz="1600" b="1" u="sng" dirty="0"/>
          </a:p>
          <a:p>
            <a:pPr algn="ctr"/>
            <a:endParaRPr lang="en-GB" sz="1600" b="1" u="sng" dirty="0" smtClean="0"/>
          </a:p>
          <a:p>
            <a:pPr algn="ctr"/>
            <a:endParaRPr lang="en-GB" sz="1600" b="1" u="sng" dirty="0"/>
          </a:p>
          <a:p>
            <a:pPr algn="ctr"/>
            <a:endParaRPr lang="en-GB" sz="1600" b="1" u="sng" dirty="0" smtClean="0"/>
          </a:p>
          <a:p>
            <a:pPr algn="ctr"/>
            <a:endParaRPr lang="en-GB" sz="1600" b="1" u="sng" dirty="0"/>
          </a:p>
          <a:p>
            <a:pPr algn="ctr"/>
            <a:endParaRPr lang="en-GB" sz="1600" b="1" u="sng" dirty="0" smtClean="0"/>
          </a:p>
          <a:p>
            <a:pPr algn="ctr"/>
            <a:endParaRPr lang="en-GB" sz="1600" b="1" u="sng" dirty="0"/>
          </a:p>
          <a:p>
            <a:pPr algn="ctr"/>
            <a:endParaRPr lang="en-GB" sz="1600" b="1" u="sng" dirty="0" smtClean="0"/>
          </a:p>
          <a:p>
            <a:pPr algn="ctr"/>
            <a:endParaRPr lang="en-GB" sz="16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306125" y="488461"/>
            <a:ext cx="136116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 smtClean="0"/>
          </a:p>
          <a:p>
            <a:r>
              <a:rPr lang="en-GB" sz="1200" b="1" dirty="0" smtClean="0"/>
              <a:t>across</a:t>
            </a:r>
            <a:br>
              <a:rPr lang="en-GB" sz="1200" b="1" dirty="0" smtClean="0"/>
            </a:br>
            <a:endParaRPr lang="en-GB" sz="1200" b="1" dirty="0" smtClean="0"/>
          </a:p>
          <a:p>
            <a:r>
              <a:rPr lang="en-GB" sz="1200" b="1" dirty="0" smtClean="0"/>
              <a:t>argument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basically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beginning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business</a:t>
            </a:r>
          </a:p>
          <a:p>
            <a:endParaRPr lang="en-GB" sz="1200" b="1" dirty="0"/>
          </a:p>
          <a:p>
            <a:r>
              <a:rPr lang="en-GB" sz="1200" b="1" dirty="0" smtClean="0"/>
              <a:t>completely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definitely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disappear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embarrass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environment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friend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government</a:t>
            </a:r>
          </a:p>
          <a:p>
            <a:endParaRPr lang="en-GB" sz="1200" b="1" dirty="0"/>
          </a:p>
          <a:p>
            <a:r>
              <a:rPr lang="en-GB" sz="1200" b="1" dirty="0" smtClean="0"/>
              <a:t>independent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knowledge</a:t>
            </a:r>
          </a:p>
          <a:p>
            <a:endParaRPr lang="en-GB" sz="1200" b="1" dirty="0"/>
          </a:p>
          <a:p>
            <a:r>
              <a:rPr lang="en-GB" sz="1200" b="1" dirty="0"/>
              <a:t>necessary</a:t>
            </a:r>
          </a:p>
          <a:p>
            <a:endParaRPr lang="en-GB" sz="1200" b="1" dirty="0"/>
          </a:p>
          <a:p>
            <a:r>
              <a:rPr lang="en-GB" sz="1200" b="1" dirty="0"/>
              <a:t>occurred</a:t>
            </a:r>
          </a:p>
          <a:p>
            <a:endParaRPr lang="en-GB" sz="1200" b="1" dirty="0"/>
          </a:p>
          <a:p>
            <a:r>
              <a:rPr lang="en-GB" sz="1200" b="1" dirty="0"/>
              <a:t>occasion</a:t>
            </a:r>
          </a:p>
          <a:p>
            <a:endParaRPr lang="en-GB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667286" y="34694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812360" y="642349"/>
            <a:ext cx="14401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politician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propaganda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publicly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really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religious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remember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sense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separate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successful</a:t>
            </a:r>
          </a:p>
          <a:p>
            <a:endParaRPr lang="en-GB" sz="1200" b="1" dirty="0"/>
          </a:p>
          <a:p>
            <a:r>
              <a:rPr lang="en-GB" sz="1200" b="1" dirty="0" smtClean="0"/>
              <a:t>surprise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tomorrow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tongue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truly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unfortunately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until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wherever</a:t>
            </a:r>
          </a:p>
          <a:p>
            <a:endParaRPr lang="en-GB" sz="1400" dirty="0" smtClean="0"/>
          </a:p>
          <a:p>
            <a:r>
              <a:rPr lang="en-GB" sz="1400" dirty="0" smtClean="0"/>
              <a:t>character</a:t>
            </a:r>
            <a:endParaRPr lang="en-GB" sz="1400" dirty="0" smtClean="0"/>
          </a:p>
        </p:txBody>
      </p:sp>
      <p:sp>
        <p:nvSpPr>
          <p:cNvPr id="20" name="Oval 19"/>
          <p:cNvSpPr/>
          <p:nvPr/>
        </p:nvSpPr>
        <p:spPr>
          <a:xfrm>
            <a:off x="2195737" y="90050"/>
            <a:ext cx="1279636" cy="1120865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000000"/>
                </a:solidFill>
              </a:rPr>
              <a:t>Have I checked my work?</a:t>
            </a:r>
            <a:endParaRPr lang="en-GB" sz="1400" b="1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83171"/>
              </p:ext>
            </p:extLst>
          </p:nvPr>
        </p:nvGraphicFramePr>
        <p:xfrm>
          <a:off x="2915817" y="1412776"/>
          <a:ext cx="3311310" cy="5390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1310"/>
              </a:tblGrid>
              <a:tr h="633760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GB" sz="1400" dirty="0">
                          <a:effectLst/>
                        </a:rPr>
                        <a:t>I have written the date and I clearly understand the learning </a:t>
                      </a:r>
                      <a:r>
                        <a:rPr lang="en-GB" sz="1400" dirty="0" smtClean="0">
                          <a:effectLst/>
                        </a:rPr>
                        <a:t>outcome (WALT)</a:t>
                      </a:r>
                      <a:endParaRPr lang="en-I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85" marR="55385" marT="0" marB="0" anchor="ctr"/>
                </a:tc>
              </a:tr>
              <a:tr h="469116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GB" sz="1400" dirty="0">
                          <a:effectLst/>
                        </a:rPr>
                        <a:t>I have shown evidence of planning</a:t>
                      </a:r>
                      <a:endParaRPr lang="en-I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85" marR="55385" marT="0" marB="0" anchor="ctr"/>
                </a:tc>
              </a:tr>
              <a:tr h="594950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GB" sz="1400" dirty="0">
                          <a:effectLst/>
                        </a:rPr>
                        <a:t>Using a red pen, I have put the question number in the margin </a:t>
                      </a:r>
                      <a:endParaRPr lang="en-I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85" marR="55385" marT="0" marB="0" anchor="ctr"/>
                </a:tc>
              </a:tr>
              <a:tr h="460286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GB" sz="1400" dirty="0">
                          <a:effectLst/>
                        </a:rPr>
                        <a:t>I have used capital letters at the beginning of each sentence</a:t>
                      </a:r>
                      <a:endParaRPr lang="en-I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85" marR="55385" marT="0" marB="0" anchor="ctr"/>
                </a:tc>
              </a:tr>
              <a:tr h="688855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GB" sz="1400" dirty="0">
                          <a:effectLst/>
                        </a:rPr>
                        <a:t>I have used a punctuation mark at the end of every sentence </a:t>
                      </a:r>
                      <a:r>
                        <a:rPr lang="en-GB" sz="1400" dirty="0" smtClean="0">
                          <a:effectLst/>
                        </a:rPr>
                        <a:t>(see</a:t>
                      </a:r>
                      <a:r>
                        <a:rPr lang="en-GB" sz="1400" baseline="0" dirty="0" smtClean="0">
                          <a:effectLst/>
                        </a:rPr>
                        <a:t> left</a:t>
                      </a:r>
                      <a:r>
                        <a:rPr lang="en-GB" sz="1400" dirty="0" smtClean="0">
                          <a:effectLst/>
                        </a:rPr>
                        <a:t>)</a:t>
                      </a:r>
                      <a:endParaRPr lang="en-I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85" marR="55385" marT="0" marB="0" anchor="ctr"/>
                </a:tc>
              </a:tr>
              <a:tr h="91847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GB" sz="1400" dirty="0">
                          <a:effectLst/>
                        </a:rPr>
                        <a:t>Are my sentences in the right sequence;</a:t>
                      </a:r>
                      <a:endParaRPr lang="en-IE" sz="900" dirty="0">
                        <a:effectLst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GB" sz="1400" dirty="0">
                          <a:effectLst/>
                        </a:rPr>
                        <a:t>Comprehensions – Point/Quote/Explain</a:t>
                      </a:r>
                      <a:endParaRPr lang="en-I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85" marR="55385" marT="0" marB="0" anchor="ctr"/>
                </a:tc>
              </a:tr>
              <a:tr h="464702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GB" sz="1400" dirty="0">
                          <a:effectLst/>
                        </a:rPr>
                        <a:t>I have used speech </a:t>
                      </a:r>
                      <a:r>
                        <a:rPr lang="en-GB" sz="1400" dirty="0" smtClean="0">
                          <a:effectLst/>
                        </a:rPr>
                        <a:t>marks “ ” </a:t>
                      </a:r>
                      <a:r>
                        <a:rPr lang="en-GB" sz="1400" dirty="0">
                          <a:effectLst/>
                        </a:rPr>
                        <a:t>for any dialogue - New speaker, new line!</a:t>
                      </a:r>
                      <a:endParaRPr lang="en-I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85" marR="55385" marT="0" marB="0" anchor="ctr"/>
                </a:tc>
              </a:tr>
              <a:tr h="464702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GB" sz="1400" dirty="0">
                          <a:effectLst/>
                        </a:rPr>
                        <a:t>I have proof read my work</a:t>
                      </a:r>
                      <a:endParaRPr lang="en-I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85" marR="55385" marT="0" marB="0" anchor="ctr"/>
                </a:tc>
              </a:tr>
              <a:tr h="688855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GB" sz="1400" dirty="0">
                          <a:effectLst/>
                        </a:rPr>
                        <a:t>I have checked my COPS – Capital Letters, Omissions, Punctuation, Spelling</a:t>
                      </a:r>
                      <a:endParaRPr lang="en-I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85" marR="55385" marT="0" marB="0" anchor="ctr"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51520" y="90050"/>
            <a:ext cx="1656184" cy="30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smtClean="0">
                <a:latin typeface="GaelicSchoolbook" pitchFamily="66" charset="0"/>
              </a:rPr>
              <a:t>Mrs. Shannon</a:t>
            </a:r>
            <a:endParaRPr lang="en-IE" sz="1200" dirty="0">
              <a:latin typeface="GaelicSchoolbook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1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19872" y="870047"/>
            <a:ext cx="3168351" cy="5943330"/>
          </a:xfrm>
          <a:prstGeom prst="rect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3" rtlCol="0" anchor="ctr"/>
          <a:lstStyle/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Because</a:t>
            </a:r>
          </a:p>
          <a:p>
            <a:endParaRPr lang="en-GB" sz="1400" dirty="0" smtClean="0"/>
          </a:p>
          <a:p>
            <a:r>
              <a:rPr lang="en-GB" sz="1400" dirty="0" smtClean="0"/>
              <a:t>But</a:t>
            </a:r>
          </a:p>
          <a:p>
            <a:r>
              <a:rPr lang="en-GB" sz="1400" dirty="0" smtClean="0"/>
              <a:t> </a:t>
            </a:r>
          </a:p>
          <a:p>
            <a:r>
              <a:rPr lang="en-GB" sz="1400" dirty="0" smtClean="0"/>
              <a:t>Although  </a:t>
            </a:r>
          </a:p>
          <a:p>
            <a:endParaRPr lang="en-GB" sz="1400" dirty="0" smtClean="0"/>
          </a:p>
          <a:p>
            <a:r>
              <a:rPr lang="en-GB" sz="1400" dirty="0" smtClean="0"/>
              <a:t>Then </a:t>
            </a:r>
          </a:p>
          <a:p>
            <a:endParaRPr lang="en-GB" sz="1400" b="1" dirty="0"/>
          </a:p>
          <a:p>
            <a:r>
              <a:rPr lang="en-GB" sz="1400" dirty="0" smtClean="0"/>
              <a:t>However </a:t>
            </a:r>
          </a:p>
          <a:p>
            <a:endParaRPr lang="en-GB" sz="1400" b="1" dirty="0"/>
          </a:p>
          <a:p>
            <a:r>
              <a:rPr lang="en-GB" sz="1400" dirty="0" smtClean="0"/>
              <a:t>Next </a:t>
            </a:r>
          </a:p>
          <a:p>
            <a:endParaRPr lang="en-GB" sz="1400" b="1" dirty="0"/>
          </a:p>
          <a:p>
            <a:r>
              <a:rPr lang="en-GB" sz="1400" dirty="0" smtClean="0"/>
              <a:t>Since </a:t>
            </a:r>
          </a:p>
          <a:p>
            <a:endParaRPr lang="en-GB" sz="1400" b="1" dirty="0"/>
          </a:p>
          <a:p>
            <a:r>
              <a:rPr lang="en-GB" sz="1400" dirty="0" smtClean="0"/>
              <a:t>Therefore </a:t>
            </a:r>
          </a:p>
          <a:p>
            <a:endParaRPr lang="en-GB" sz="1400" b="1" dirty="0"/>
          </a:p>
          <a:p>
            <a:r>
              <a:rPr lang="en-GB" sz="1400" dirty="0" smtClean="0"/>
              <a:t>Also </a:t>
            </a:r>
          </a:p>
          <a:p>
            <a:endParaRPr lang="en-GB" sz="1400" b="1" dirty="0"/>
          </a:p>
          <a:p>
            <a:r>
              <a:rPr lang="en-GB" sz="1400" dirty="0" smtClean="0"/>
              <a:t>Despite </a:t>
            </a:r>
            <a:endParaRPr lang="en-GB" sz="1400" b="1" dirty="0"/>
          </a:p>
          <a:p>
            <a:endParaRPr lang="en-GB" sz="1400" b="1" dirty="0"/>
          </a:p>
          <a:p>
            <a:r>
              <a:rPr lang="en-GB" sz="1400" dirty="0" smtClean="0"/>
              <a:t>Furthermore </a:t>
            </a:r>
            <a:endParaRPr lang="en-GB" sz="1400" b="1" dirty="0"/>
          </a:p>
          <a:p>
            <a:endParaRPr lang="en-GB" sz="1400" b="1" dirty="0" smtClean="0"/>
          </a:p>
          <a:p>
            <a:r>
              <a:rPr lang="en-GB" sz="1400" dirty="0" smtClean="0"/>
              <a:t>Whereas </a:t>
            </a:r>
            <a:endParaRPr lang="en-GB" sz="1400" b="1" dirty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On the other hand </a:t>
            </a:r>
            <a:r>
              <a:rPr lang="en-GB" sz="1400" b="1" dirty="0" smtClean="0"/>
              <a:t> </a:t>
            </a:r>
          </a:p>
          <a:p>
            <a:endParaRPr lang="en-GB" sz="1400" dirty="0" smtClean="0"/>
          </a:p>
          <a:p>
            <a:r>
              <a:rPr lang="en-GB" sz="1400" dirty="0" smtClean="0"/>
              <a:t>So </a:t>
            </a:r>
          </a:p>
          <a:p>
            <a:endParaRPr lang="en-GB" sz="1400" dirty="0"/>
          </a:p>
          <a:p>
            <a:r>
              <a:rPr lang="en-GB" sz="1400" dirty="0" smtClean="0"/>
              <a:t>As long as</a:t>
            </a:r>
          </a:p>
          <a:p>
            <a:endParaRPr lang="en-GB" sz="1400" dirty="0"/>
          </a:p>
          <a:p>
            <a:r>
              <a:rPr lang="en-GB" sz="1400" dirty="0" smtClean="0"/>
              <a:t>For example </a:t>
            </a:r>
            <a:endParaRPr lang="en-GB" sz="1400" b="1" dirty="0"/>
          </a:p>
          <a:p>
            <a:endParaRPr lang="en-GB" sz="1400" b="1" dirty="0" smtClean="0"/>
          </a:p>
          <a:p>
            <a:r>
              <a:rPr lang="en-GB" sz="1400" dirty="0" smtClean="0"/>
              <a:t>Such as </a:t>
            </a:r>
            <a:endParaRPr lang="en-GB" sz="1400" b="1" dirty="0"/>
          </a:p>
          <a:p>
            <a:endParaRPr lang="en-GB" sz="1400" b="1" dirty="0" smtClean="0"/>
          </a:p>
          <a:p>
            <a:r>
              <a:rPr lang="en-GB" sz="1400" dirty="0" smtClean="0"/>
              <a:t>So far </a:t>
            </a:r>
            <a:endParaRPr lang="en-GB" sz="1400" b="1" dirty="0"/>
          </a:p>
          <a:p>
            <a:endParaRPr lang="en-GB" sz="1400" b="1" dirty="0" smtClean="0"/>
          </a:p>
          <a:p>
            <a:r>
              <a:rPr lang="en-GB" sz="1400" dirty="0" smtClean="0"/>
              <a:t>Moreover </a:t>
            </a:r>
            <a:endParaRPr lang="en-GB" sz="1400" b="1" dirty="0"/>
          </a:p>
          <a:p>
            <a:endParaRPr lang="en-GB" sz="1400" b="1" dirty="0" smtClean="0"/>
          </a:p>
          <a:p>
            <a:r>
              <a:rPr lang="en-GB" sz="1400" dirty="0" smtClean="0"/>
              <a:t>Apart from </a:t>
            </a:r>
            <a:endParaRPr lang="en-GB" sz="1400" b="1" dirty="0"/>
          </a:p>
          <a:p>
            <a:endParaRPr lang="en-GB" sz="1400" b="1" dirty="0" smtClean="0"/>
          </a:p>
          <a:p>
            <a:r>
              <a:rPr lang="en-GB" sz="1400" dirty="0" smtClean="0"/>
              <a:t>Meanwhile </a:t>
            </a:r>
            <a:endParaRPr lang="en-GB" sz="1400" b="1" dirty="0"/>
          </a:p>
          <a:p>
            <a:endParaRPr lang="en-GB" sz="1400" b="1" dirty="0" smtClean="0"/>
          </a:p>
          <a:p>
            <a:r>
              <a:rPr lang="en-GB" sz="1400" dirty="0" smtClean="0"/>
              <a:t>In addition </a:t>
            </a:r>
            <a:endParaRPr lang="en-GB" sz="1400" b="1" dirty="0"/>
          </a:p>
          <a:p>
            <a:endParaRPr lang="en-GB" sz="1400" b="1" dirty="0" smtClean="0"/>
          </a:p>
          <a:p>
            <a:r>
              <a:rPr lang="en-GB" sz="1400" dirty="0" smtClean="0"/>
              <a:t>In contrast </a:t>
            </a:r>
            <a:endParaRPr lang="en-GB" sz="1400" b="1" dirty="0"/>
          </a:p>
          <a:p>
            <a:endParaRPr lang="en-GB" sz="1400" b="1" dirty="0" smtClean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Alternatively</a:t>
            </a:r>
          </a:p>
          <a:p>
            <a:endParaRPr lang="en-GB" sz="1400" dirty="0"/>
          </a:p>
          <a:p>
            <a:r>
              <a:rPr lang="en-GB" sz="1400" dirty="0" smtClean="0"/>
              <a:t>Nevertheless</a:t>
            </a:r>
          </a:p>
          <a:p>
            <a:endParaRPr lang="en-GB" sz="1400" dirty="0"/>
          </a:p>
          <a:p>
            <a:r>
              <a:rPr lang="en-GB" sz="1400" dirty="0" smtClean="0"/>
              <a:t>Afterwards  </a:t>
            </a:r>
          </a:p>
          <a:p>
            <a:endParaRPr lang="en-GB" sz="1400" dirty="0" smtClean="0"/>
          </a:p>
          <a:p>
            <a:r>
              <a:rPr lang="en-GB" sz="1400" dirty="0" smtClean="0"/>
              <a:t>Consequently </a:t>
            </a:r>
            <a:endParaRPr lang="en-GB" sz="1400" b="1" dirty="0"/>
          </a:p>
          <a:p>
            <a:endParaRPr lang="en-GB" sz="1400" b="1" dirty="0" smtClean="0"/>
          </a:p>
          <a:p>
            <a:r>
              <a:rPr lang="en-GB" sz="1400" dirty="0" smtClean="0"/>
              <a:t>As well as </a:t>
            </a:r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For example</a:t>
            </a:r>
          </a:p>
          <a:p>
            <a:endParaRPr lang="en-GB" sz="1400" dirty="0"/>
          </a:p>
          <a:p>
            <a:r>
              <a:rPr lang="en-GB" sz="1400" dirty="0" smtClean="0"/>
              <a:t>What is more </a:t>
            </a:r>
          </a:p>
          <a:p>
            <a:endParaRPr lang="en-GB" sz="1400" dirty="0"/>
          </a:p>
          <a:p>
            <a:r>
              <a:rPr lang="en-GB" sz="1400" dirty="0" smtClean="0"/>
              <a:t>As a result of this </a:t>
            </a:r>
            <a:endParaRPr lang="en-GB" sz="1400" b="1" dirty="0"/>
          </a:p>
          <a:p>
            <a:endParaRPr lang="en-GB" sz="1400" b="1" dirty="0" smtClean="0"/>
          </a:p>
          <a:p>
            <a:r>
              <a:rPr lang="en-GB" sz="1400" dirty="0" smtClean="0"/>
              <a:t>Firstly </a:t>
            </a:r>
            <a:endParaRPr lang="en-GB" sz="1400" b="1" dirty="0"/>
          </a:p>
          <a:p>
            <a:endParaRPr lang="en-GB" sz="1400" b="1" dirty="0" smtClean="0"/>
          </a:p>
          <a:p>
            <a:r>
              <a:rPr lang="en-GB" sz="1400" dirty="0" smtClean="0"/>
              <a:t>Secondly </a:t>
            </a:r>
            <a:endParaRPr lang="en-GB" sz="1400" b="1" dirty="0"/>
          </a:p>
          <a:p>
            <a:endParaRPr lang="en-GB" sz="1400" b="1" dirty="0" smtClean="0"/>
          </a:p>
          <a:p>
            <a:r>
              <a:rPr lang="en-GB" sz="1400" dirty="0" smtClean="0"/>
              <a:t>Thirdly</a:t>
            </a:r>
            <a:endParaRPr lang="en-GB" sz="11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6660233" y="44624"/>
            <a:ext cx="2448271" cy="676875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u="sng" dirty="0" smtClean="0"/>
              <a:t>Homophones</a:t>
            </a:r>
          </a:p>
          <a:p>
            <a:pPr algn="ctr"/>
            <a:endParaRPr lang="en-GB" sz="900" b="1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en-GB" sz="1200" b="1" u="sng" dirty="0" smtClean="0"/>
              <a:t>There</a:t>
            </a:r>
            <a:r>
              <a:rPr lang="en-GB" sz="1200" dirty="0"/>
              <a:t>:</a:t>
            </a:r>
            <a:r>
              <a:rPr lang="en-GB" sz="1200" dirty="0" smtClean="0"/>
              <a:t> </a:t>
            </a:r>
            <a:r>
              <a:rPr lang="en-GB" sz="1200" i="1" dirty="0" smtClean="0"/>
              <a:t>I’d love to go </a:t>
            </a:r>
            <a:r>
              <a:rPr lang="en-GB" sz="1200" b="1" i="1" dirty="0" smtClean="0"/>
              <a:t>there</a:t>
            </a:r>
            <a:r>
              <a:rPr lang="en-GB" sz="1200" i="1" dirty="0" smtClean="0"/>
              <a:t>.</a:t>
            </a:r>
            <a:br>
              <a:rPr lang="en-GB" sz="1200" i="1" dirty="0" smtClean="0"/>
            </a:br>
            <a:r>
              <a:rPr lang="en-GB" sz="1200" b="1" u="sng" dirty="0" smtClean="0"/>
              <a:t>Their</a:t>
            </a:r>
            <a:r>
              <a:rPr lang="en-GB" sz="1200" dirty="0"/>
              <a:t>:</a:t>
            </a:r>
            <a:r>
              <a:rPr lang="en-GB" sz="1200" dirty="0" smtClean="0"/>
              <a:t> </a:t>
            </a:r>
            <a:r>
              <a:rPr lang="en-GB" sz="1200" i="1" dirty="0" smtClean="0"/>
              <a:t>Is that </a:t>
            </a:r>
            <a:r>
              <a:rPr lang="en-GB" sz="1200" b="1" i="1" dirty="0" smtClean="0"/>
              <a:t>their</a:t>
            </a:r>
            <a:r>
              <a:rPr lang="en-GB" sz="1200" i="1" dirty="0" smtClean="0"/>
              <a:t> cat?</a:t>
            </a:r>
            <a:br>
              <a:rPr lang="en-GB" sz="1200" i="1" dirty="0" smtClean="0"/>
            </a:br>
            <a:r>
              <a:rPr lang="en-GB" sz="1200" b="1" u="sng" dirty="0" smtClean="0"/>
              <a:t>They’re</a:t>
            </a:r>
            <a:r>
              <a:rPr lang="en-GB" sz="1200" dirty="0" smtClean="0"/>
              <a:t> (they are): </a:t>
            </a:r>
            <a:r>
              <a:rPr lang="en-GB" sz="1200" b="1" i="1" dirty="0" smtClean="0"/>
              <a:t>They’re</a:t>
            </a:r>
            <a:r>
              <a:rPr lang="en-GB" sz="1200" i="1" dirty="0" smtClean="0"/>
              <a:t> here.</a:t>
            </a:r>
          </a:p>
          <a:p>
            <a:endParaRPr lang="en-GB" sz="1100" i="1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en-GB" sz="1200" b="1" u="sng" dirty="0" smtClean="0"/>
              <a:t>To</a:t>
            </a:r>
            <a:r>
              <a:rPr lang="en-GB" sz="1200" dirty="0" smtClean="0"/>
              <a:t>: </a:t>
            </a:r>
            <a:r>
              <a:rPr lang="en-GB" sz="1200" i="1" dirty="0" smtClean="0"/>
              <a:t>I’m going </a:t>
            </a:r>
            <a:r>
              <a:rPr lang="en-GB" sz="1200" b="1" i="1" dirty="0" smtClean="0"/>
              <a:t>to</a:t>
            </a:r>
            <a:r>
              <a:rPr lang="en-GB" sz="1200" i="1" dirty="0" smtClean="0"/>
              <a:t> work.</a:t>
            </a:r>
            <a:br>
              <a:rPr lang="en-GB" sz="1200" i="1" dirty="0" smtClean="0"/>
            </a:br>
            <a:r>
              <a:rPr lang="en-GB" sz="1200" b="1" u="sng" dirty="0" smtClean="0"/>
              <a:t>Too</a:t>
            </a:r>
            <a:r>
              <a:rPr lang="en-GB" sz="1200" dirty="0" smtClean="0"/>
              <a:t>: </a:t>
            </a:r>
            <a:r>
              <a:rPr lang="en-GB" sz="1200" i="1" dirty="0" smtClean="0"/>
              <a:t>Are you coming </a:t>
            </a:r>
            <a:r>
              <a:rPr lang="en-GB" sz="1200" b="1" i="1" dirty="0" smtClean="0"/>
              <a:t>too</a:t>
            </a:r>
            <a:r>
              <a:rPr lang="en-GB" sz="1200" i="1" dirty="0" smtClean="0"/>
              <a:t>?</a:t>
            </a:r>
            <a:br>
              <a:rPr lang="en-GB" sz="1200" i="1" dirty="0" smtClean="0"/>
            </a:br>
            <a:r>
              <a:rPr lang="en-GB" sz="1200" b="1" u="sng" dirty="0" smtClean="0"/>
              <a:t>Two</a:t>
            </a:r>
            <a:r>
              <a:rPr lang="en-GB" sz="1200" dirty="0" smtClean="0"/>
              <a:t>: </a:t>
            </a:r>
            <a:r>
              <a:rPr lang="en-GB" sz="1200" i="1" dirty="0" smtClean="0"/>
              <a:t>I have </a:t>
            </a:r>
            <a:r>
              <a:rPr lang="en-GB" sz="1200" b="1" i="1" dirty="0" smtClean="0"/>
              <a:t>two</a:t>
            </a:r>
            <a:r>
              <a:rPr lang="en-GB" sz="1200" i="1" dirty="0" smtClean="0"/>
              <a:t> hands.</a:t>
            </a:r>
          </a:p>
          <a:p>
            <a:endParaRPr lang="en-GB" sz="1100" i="1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en-GB" sz="1200" b="1" u="sng" dirty="0" smtClean="0"/>
              <a:t>No</a:t>
            </a:r>
            <a:r>
              <a:rPr lang="en-GB" sz="1200" b="1" dirty="0" smtClean="0"/>
              <a:t>: </a:t>
            </a:r>
            <a:r>
              <a:rPr lang="en-GB" sz="1200" i="1" dirty="0" smtClean="0"/>
              <a:t>We have </a:t>
            </a:r>
            <a:r>
              <a:rPr lang="en-GB" sz="1200" b="1" i="1" dirty="0" smtClean="0"/>
              <a:t>no</a:t>
            </a:r>
            <a:r>
              <a:rPr lang="en-GB" sz="1200" i="1" dirty="0" smtClean="0"/>
              <a:t> chance.</a:t>
            </a:r>
            <a:r>
              <a:rPr lang="en-GB" sz="1200" b="1" u="sng" dirty="0" smtClean="0"/>
              <a:t/>
            </a:r>
            <a:br>
              <a:rPr lang="en-GB" sz="1200" b="1" u="sng" dirty="0" smtClean="0"/>
            </a:br>
            <a:r>
              <a:rPr lang="en-GB" sz="1200" b="1" u="sng" dirty="0" smtClean="0"/>
              <a:t>Know</a:t>
            </a:r>
            <a:r>
              <a:rPr lang="en-GB" sz="1200" b="1" dirty="0" smtClean="0"/>
              <a:t>: </a:t>
            </a:r>
            <a:r>
              <a:rPr lang="en-GB" sz="1200" i="1" dirty="0" smtClean="0"/>
              <a:t>How do you </a:t>
            </a:r>
            <a:r>
              <a:rPr lang="en-GB" sz="1200" b="1" i="1" dirty="0" smtClean="0"/>
              <a:t>know</a:t>
            </a:r>
            <a:r>
              <a:rPr lang="en-GB" sz="1200" i="1" dirty="0" smtClean="0"/>
              <a:t> that?</a:t>
            </a:r>
          </a:p>
          <a:p>
            <a:endParaRPr lang="en-GB" sz="1100" b="1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en-GB" sz="1200" b="1" u="sng" dirty="0" smtClean="0"/>
              <a:t>Your</a:t>
            </a:r>
            <a:r>
              <a:rPr lang="en-GB" sz="1200" b="1" dirty="0" smtClean="0"/>
              <a:t>: </a:t>
            </a:r>
            <a:r>
              <a:rPr lang="en-GB" sz="1200" i="1" dirty="0" smtClean="0"/>
              <a:t>What’s </a:t>
            </a:r>
            <a:r>
              <a:rPr lang="en-GB" sz="1200" b="1" i="1" dirty="0" smtClean="0"/>
              <a:t>your </a:t>
            </a:r>
            <a:r>
              <a:rPr lang="en-GB" sz="1200" i="1" dirty="0" smtClean="0"/>
              <a:t>name?</a:t>
            </a:r>
            <a:br>
              <a:rPr lang="en-GB" sz="1200" i="1" dirty="0" smtClean="0"/>
            </a:br>
            <a:r>
              <a:rPr lang="en-GB" sz="1200" b="1" u="sng" dirty="0" smtClean="0"/>
              <a:t>You’re</a:t>
            </a:r>
            <a:r>
              <a:rPr lang="en-GB" sz="1200" b="1" dirty="0" smtClean="0"/>
              <a:t> </a:t>
            </a:r>
            <a:r>
              <a:rPr lang="en-GB" sz="1200" dirty="0" smtClean="0"/>
              <a:t>(you are): </a:t>
            </a:r>
            <a:r>
              <a:rPr lang="en-GB" sz="1200" b="1" i="1" dirty="0" smtClean="0"/>
              <a:t>You’re </a:t>
            </a:r>
            <a:r>
              <a:rPr lang="en-GB" sz="1200" i="1" dirty="0" smtClean="0"/>
              <a:t>welcome.</a:t>
            </a:r>
          </a:p>
          <a:p>
            <a:endParaRPr lang="en-GB" sz="1100" i="1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en-GB" sz="1200" b="1" u="sng" dirty="0" smtClean="0"/>
              <a:t>New</a:t>
            </a:r>
            <a:r>
              <a:rPr lang="en-GB" sz="1200" dirty="0" smtClean="0"/>
              <a:t>: </a:t>
            </a:r>
            <a:r>
              <a:rPr lang="en-GB" sz="1200" i="1" dirty="0" smtClean="0"/>
              <a:t>She has a </a:t>
            </a:r>
            <a:r>
              <a:rPr lang="en-GB" sz="1200" b="1" i="1" dirty="0" smtClean="0"/>
              <a:t>new</a:t>
            </a:r>
            <a:r>
              <a:rPr lang="en-GB" sz="1200" i="1" dirty="0" smtClean="0"/>
              <a:t> phone.</a:t>
            </a:r>
            <a:br>
              <a:rPr lang="en-GB" sz="1200" i="1" dirty="0" smtClean="0"/>
            </a:br>
            <a:r>
              <a:rPr lang="en-GB" sz="1200" b="1" u="sng" dirty="0" smtClean="0"/>
              <a:t>Knew</a:t>
            </a:r>
            <a:r>
              <a:rPr lang="en-GB" sz="1200" dirty="0" smtClean="0"/>
              <a:t>: </a:t>
            </a:r>
            <a:r>
              <a:rPr lang="en-GB" sz="1200" i="1" dirty="0" smtClean="0"/>
              <a:t>I already </a:t>
            </a:r>
            <a:r>
              <a:rPr lang="en-GB" sz="1200" b="1" i="1" dirty="0" smtClean="0"/>
              <a:t>knew</a:t>
            </a:r>
            <a:r>
              <a:rPr lang="en-GB" sz="1200" i="1" dirty="0" smtClean="0"/>
              <a:t> that.</a:t>
            </a:r>
          </a:p>
          <a:p>
            <a:endParaRPr lang="en-GB" sz="1100" i="1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en-GB" sz="1200" b="1" u="sng" dirty="0" smtClean="0"/>
              <a:t>Right</a:t>
            </a:r>
            <a:r>
              <a:rPr lang="en-GB" sz="1200" b="1" dirty="0" smtClean="0"/>
              <a:t>:</a:t>
            </a:r>
            <a:r>
              <a:rPr lang="en-GB" sz="1200" dirty="0" smtClean="0"/>
              <a:t> </a:t>
            </a:r>
            <a:r>
              <a:rPr lang="en-GB" sz="1200" i="1" dirty="0" smtClean="0"/>
              <a:t>Is that </a:t>
            </a:r>
            <a:r>
              <a:rPr lang="en-GB" sz="1200" b="1" i="1" dirty="0" smtClean="0"/>
              <a:t>right</a:t>
            </a:r>
            <a:r>
              <a:rPr lang="en-GB" sz="1200" i="1" dirty="0" smtClean="0"/>
              <a:t>?</a:t>
            </a:r>
            <a:br>
              <a:rPr lang="en-GB" sz="1200" i="1" dirty="0" smtClean="0"/>
            </a:br>
            <a:r>
              <a:rPr lang="en-GB" sz="1200" b="1" u="sng" dirty="0" smtClean="0"/>
              <a:t>Write</a:t>
            </a:r>
            <a:r>
              <a:rPr lang="en-GB" sz="1200" b="1" dirty="0" smtClean="0"/>
              <a:t>:</a:t>
            </a:r>
            <a:r>
              <a:rPr lang="en-GB" sz="1200" dirty="0" smtClean="0"/>
              <a:t> </a:t>
            </a:r>
            <a:r>
              <a:rPr lang="en-GB" sz="1200" i="1" dirty="0" smtClean="0"/>
              <a:t>Can you </a:t>
            </a:r>
            <a:r>
              <a:rPr lang="en-GB" sz="1200" b="1" i="1" dirty="0" smtClean="0"/>
              <a:t>write</a:t>
            </a:r>
            <a:r>
              <a:rPr lang="en-GB" sz="1200" i="1" dirty="0" smtClean="0"/>
              <a:t> that down?</a:t>
            </a:r>
          </a:p>
          <a:p>
            <a:endParaRPr lang="en-GB" sz="1100" i="1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en-GB" sz="1200" b="1" u="sng" dirty="0" smtClean="0"/>
              <a:t>Which</a:t>
            </a:r>
            <a:r>
              <a:rPr lang="en-GB" sz="1200" b="1" dirty="0" smtClean="0"/>
              <a:t>:</a:t>
            </a:r>
            <a:r>
              <a:rPr lang="en-GB" sz="1200" dirty="0" smtClean="0"/>
              <a:t> </a:t>
            </a:r>
            <a:r>
              <a:rPr lang="en-GB" sz="1200" b="1" i="1" dirty="0" smtClean="0"/>
              <a:t>Which</a:t>
            </a:r>
            <a:r>
              <a:rPr lang="en-GB" sz="1200" i="1" dirty="0" smtClean="0"/>
              <a:t> colour do you like?</a:t>
            </a:r>
            <a:br>
              <a:rPr lang="en-GB" sz="1200" i="1" dirty="0" smtClean="0"/>
            </a:br>
            <a:r>
              <a:rPr lang="en-GB" sz="1200" b="1" u="sng" dirty="0" smtClean="0"/>
              <a:t>Witch</a:t>
            </a:r>
            <a:r>
              <a:rPr lang="en-GB" sz="1200" b="1" dirty="0" smtClean="0"/>
              <a:t>: </a:t>
            </a:r>
            <a:r>
              <a:rPr lang="en-GB" sz="1200" i="1" dirty="0" smtClean="0"/>
              <a:t>She was a wicked </a:t>
            </a:r>
            <a:r>
              <a:rPr lang="en-GB" sz="1200" b="1" i="1" dirty="0" smtClean="0"/>
              <a:t>witch</a:t>
            </a:r>
            <a:r>
              <a:rPr lang="en-GB" sz="1200" i="1" dirty="0" smtClean="0"/>
              <a:t>.</a:t>
            </a:r>
          </a:p>
          <a:p>
            <a:endParaRPr lang="en-GB" sz="1100" i="1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en-GB" sz="1200" b="1" u="sng" dirty="0" smtClean="0"/>
              <a:t>Peace</a:t>
            </a:r>
            <a:r>
              <a:rPr lang="en-GB" sz="1200" b="1" dirty="0" smtClean="0"/>
              <a:t>:</a:t>
            </a:r>
            <a:r>
              <a:rPr lang="en-GB" sz="1200" dirty="0" smtClean="0"/>
              <a:t> </a:t>
            </a:r>
            <a:r>
              <a:rPr lang="en-GB" sz="1200" i="1" dirty="0" smtClean="0"/>
              <a:t>I wish for </a:t>
            </a:r>
            <a:r>
              <a:rPr lang="en-GB" sz="1200" b="1" i="1" dirty="0" smtClean="0"/>
              <a:t>peace</a:t>
            </a:r>
            <a:r>
              <a:rPr lang="en-GB" sz="1200" i="1" dirty="0" smtClean="0"/>
              <a:t> on Earth.</a:t>
            </a:r>
            <a:br>
              <a:rPr lang="en-GB" sz="1200" i="1" dirty="0" smtClean="0"/>
            </a:br>
            <a:r>
              <a:rPr lang="en-GB" sz="1200" b="1" u="sng" dirty="0" smtClean="0"/>
              <a:t>Piece</a:t>
            </a:r>
            <a:r>
              <a:rPr lang="en-GB" sz="1200" b="1" dirty="0" smtClean="0"/>
              <a:t>: </a:t>
            </a:r>
            <a:r>
              <a:rPr lang="en-GB" sz="1200" i="1" dirty="0" smtClean="0"/>
              <a:t>Please have a </a:t>
            </a:r>
            <a:r>
              <a:rPr lang="en-GB" sz="1200" b="1" i="1" dirty="0" smtClean="0"/>
              <a:t>piece</a:t>
            </a:r>
            <a:r>
              <a:rPr lang="en-GB" sz="1200" i="1" dirty="0"/>
              <a:t> </a:t>
            </a:r>
            <a:r>
              <a:rPr lang="en-GB" sz="1200" i="1" dirty="0" smtClean="0"/>
              <a:t>of pie.</a:t>
            </a:r>
          </a:p>
          <a:p>
            <a:endParaRPr lang="en-GB" sz="1100" i="1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en-GB" sz="1200" b="1" u="sng" dirty="0" smtClean="0"/>
              <a:t>Rain</a:t>
            </a:r>
            <a:r>
              <a:rPr lang="en-GB" sz="1200" b="1" dirty="0" smtClean="0"/>
              <a:t>: </a:t>
            </a:r>
            <a:r>
              <a:rPr lang="en-GB" sz="1200" i="1" dirty="0" smtClean="0"/>
              <a:t>It’s pouring with </a:t>
            </a:r>
            <a:r>
              <a:rPr lang="en-GB" sz="1200" b="1" i="1" dirty="0" smtClean="0"/>
              <a:t>rain</a:t>
            </a:r>
            <a:r>
              <a:rPr lang="en-GB" sz="1200" i="1" dirty="0" smtClean="0"/>
              <a:t>.</a:t>
            </a:r>
            <a:br>
              <a:rPr lang="en-GB" sz="1200" i="1" dirty="0" smtClean="0"/>
            </a:br>
            <a:r>
              <a:rPr lang="en-GB" sz="1200" b="1" u="sng" dirty="0" smtClean="0"/>
              <a:t>Rein</a:t>
            </a:r>
            <a:r>
              <a:rPr lang="en-GB" sz="1200" b="1" dirty="0" smtClean="0"/>
              <a:t>:</a:t>
            </a:r>
            <a:r>
              <a:rPr lang="en-GB" sz="1200" dirty="0" smtClean="0"/>
              <a:t> </a:t>
            </a:r>
            <a:r>
              <a:rPr lang="en-GB" sz="1200" i="1" dirty="0" smtClean="0"/>
              <a:t>I led the horse by the </a:t>
            </a:r>
            <a:r>
              <a:rPr lang="en-GB" sz="1200" b="1" i="1" dirty="0" smtClean="0"/>
              <a:t>reins</a:t>
            </a:r>
            <a:r>
              <a:rPr lang="en-GB" sz="1200" i="1" dirty="0" smtClean="0"/>
              <a:t>.</a:t>
            </a:r>
            <a:r>
              <a:rPr lang="en-GB" sz="1200" dirty="0" smtClean="0"/>
              <a:t/>
            </a:r>
            <a:br>
              <a:rPr lang="en-GB" sz="1200" dirty="0" smtClean="0"/>
            </a:br>
            <a:r>
              <a:rPr lang="en-GB" sz="1200" b="1" u="sng" dirty="0" smtClean="0"/>
              <a:t>Reign</a:t>
            </a:r>
            <a:r>
              <a:rPr lang="en-GB" sz="1200" b="1" dirty="0" smtClean="0"/>
              <a:t>: </a:t>
            </a:r>
            <a:r>
              <a:rPr lang="en-GB" sz="1200" i="1" dirty="0" smtClean="0"/>
              <a:t>The King’s </a:t>
            </a:r>
            <a:r>
              <a:rPr lang="en-GB" sz="1200" b="1" i="1" dirty="0" smtClean="0"/>
              <a:t>reign</a:t>
            </a:r>
            <a:r>
              <a:rPr lang="en-GB" sz="1200" i="1" dirty="0" smtClean="0"/>
              <a:t> ended.</a:t>
            </a:r>
          </a:p>
          <a:p>
            <a:endParaRPr lang="en-GB" sz="1100" i="1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en-GB" sz="1200" b="1" u="sng" dirty="0" smtClean="0"/>
              <a:t>Where</a:t>
            </a:r>
            <a:r>
              <a:rPr lang="en-GB" sz="1200" b="1" dirty="0" smtClean="0"/>
              <a:t>:</a:t>
            </a:r>
            <a:r>
              <a:rPr lang="en-GB" sz="1200" dirty="0" smtClean="0"/>
              <a:t> </a:t>
            </a:r>
            <a:r>
              <a:rPr lang="en-GB" sz="1200" b="1" i="1" dirty="0" smtClean="0"/>
              <a:t>Where</a:t>
            </a:r>
            <a:r>
              <a:rPr lang="en-GB" sz="1200" i="1" dirty="0" smtClean="0"/>
              <a:t> are you going?</a:t>
            </a:r>
            <a:r>
              <a:rPr lang="en-GB" sz="1200" dirty="0" smtClean="0"/>
              <a:t/>
            </a:r>
            <a:br>
              <a:rPr lang="en-GB" sz="1200" dirty="0" smtClean="0"/>
            </a:br>
            <a:r>
              <a:rPr lang="en-GB" sz="1200" b="1" u="sng" dirty="0" smtClean="0"/>
              <a:t>Wear</a:t>
            </a:r>
            <a:r>
              <a:rPr lang="en-GB" sz="1200" b="1" dirty="0" smtClean="0"/>
              <a:t>: </a:t>
            </a:r>
            <a:r>
              <a:rPr lang="en-GB" sz="1200" i="1" dirty="0" smtClean="0"/>
              <a:t>What should I </a:t>
            </a:r>
            <a:r>
              <a:rPr lang="en-GB" sz="1200" b="1" i="1" dirty="0" smtClean="0"/>
              <a:t>wear</a:t>
            </a:r>
            <a:r>
              <a:rPr lang="en-GB" sz="1200" i="1" dirty="0" smtClean="0"/>
              <a:t>?</a:t>
            </a:r>
          </a:p>
          <a:p>
            <a:endParaRPr lang="en-GB" sz="1100" i="1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en-GB" sz="1200" b="1" u="sng" dirty="0" smtClean="0"/>
              <a:t>For</a:t>
            </a:r>
            <a:r>
              <a:rPr lang="en-GB" sz="1200" b="1" dirty="0" smtClean="0"/>
              <a:t>: </a:t>
            </a:r>
            <a:r>
              <a:rPr lang="en-GB" sz="1200" i="1" dirty="0" smtClean="0"/>
              <a:t>Is that present </a:t>
            </a:r>
            <a:r>
              <a:rPr lang="en-GB" sz="1200" b="1" i="1" dirty="0" smtClean="0"/>
              <a:t>for</a:t>
            </a:r>
            <a:r>
              <a:rPr lang="en-GB" sz="1200" i="1" dirty="0" smtClean="0"/>
              <a:t> me</a:t>
            </a:r>
            <a:r>
              <a:rPr lang="en-GB" sz="1200" i="1" dirty="0"/>
              <a:t>?</a:t>
            </a:r>
            <a:r>
              <a:rPr lang="en-GB" sz="1200" i="1" dirty="0" smtClean="0"/>
              <a:t/>
            </a:r>
            <a:br>
              <a:rPr lang="en-GB" sz="1200" i="1" dirty="0" smtClean="0"/>
            </a:br>
            <a:r>
              <a:rPr lang="en-GB" sz="1200" b="1" u="sng" dirty="0" smtClean="0"/>
              <a:t>Four</a:t>
            </a:r>
            <a:r>
              <a:rPr lang="en-GB" sz="1200" b="1" dirty="0" smtClean="0"/>
              <a:t>: </a:t>
            </a:r>
            <a:r>
              <a:rPr lang="en-GB" sz="1200" i="1" dirty="0" smtClean="0"/>
              <a:t>I’ll take </a:t>
            </a:r>
            <a:r>
              <a:rPr lang="en-GB" sz="1200" b="1" i="1" dirty="0" smtClean="0"/>
              <a:t>four</a:t>
            </a:r>
            <a:r>
              <a:rPr lang="en-GB" sz="1200" i="1" dirty="0" smtClean="0"/>
              <a:t> of these.</a:t>
            </a:r>
          </a:p>
        </p:txBody>
      </p:sp>
      <p:sp>
        <p:nvSpPr>
          <p:cNvPr id="8" name="Rectangle 7"/>
          <p:cNvSpPr/>
          <p:nvPr/>
        </p:nvSpPr>
        <p:spPr>
          <a:xfrm>
            <a:off x="35496" y="44624"/>
            <a:ext cx="3312367" cy="6768753"/>
          </a:xfrm>
          <a:prstGeom prst="rect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 b="1" u="sng" dirty="0" smtClean="0"/>
          </a:p>
          <a:p>
            <a:pPr algn="ctr"/>
            <a:endParaRPr lang="en-GB" sz="1600" b="1" u="sng" dirty="0"/>
          </a:p>
          <a:p>
            <a:pPr algn="ctr"/>
            <a:endParaRPr lang="en-GB" sz="1600" b="1" u="sng" dirty="0" smtClean="0"/>
          </a:p>
          <a:p>
            <a:endParaRPr lang="en-IE" sz="1400" b="1" u="sng" dirty="0" smtClean="0"/>
          </a:p>
          <a:p>
            <a:endParaRPr lang="en-IE" sz="1400" b="1" u="sng" dirty="0"/>
          </a:p>
          <a:p>
            <a:endParaRPr lang="en-IE" sz="1400" b="1" u="sng" dirty="0" smtClean="0"/>
          </a:p>
          <a:p>
            <a:endParaRPr lang="en-IE" sz="1400" b="1" u="sng" dirty="0"/>
          </a:p>
          <a:p>
            <a:endParaRPr lang="en-IE" sz="1400" b="1" u="sng" dirty="0" smtClean="0"/>
          </a:p>
          <a:p>
            <a:endParaRPr lang="en-IE" sz="1400" b="1" u="sng" dirty="0"/>
          </a:p>
          <a:p>
            <a:endParaRPr lang="en-IE" sz="1400" b="1" u="sng" dirty="0" smtClean="0"/>
          </a:p>
          <a:p>
            <a:endParaRPr lang="en-IE" sz="1400" b="1" u="sng" dirty="0"/>
          </a:p>
          <a:p>
            <a:endParaRPr lang="en-IE" sz="1400" b="1" u="sng" dirty="0" smtClean="0"/>
          </a:p>
          <a:p>
            <a:endParaRPr lang="en-IE" sz="1400" b="1" u="sng" dirty="0"/>
          </a:p>
          <a:p>
            <a:endParaRPr lang="en-IE" sz="1400" b="1" u="sng" dirty="0" smtClean="0"/>
          </a:p>
          <a:p>
            <a:endParaRPr lang="en-IE" sz="1400" b="1" u="sng" dirty="0"/>
          </a:p>
          <a:p>
            <a:endParaRPr lang="en-IE" sz="1400" b="1" u="sng" dirty="0" smtClean="0"/>
          </a:p>
          <a:p>
            <a:endParaRPr lang="en-IE" sz="1400" b="1" u="sng" dirty="0"/>
          </a:p>
          <a:p>
            <a:endParaRPr lang="en-IE" sz="1400" b="1" u="sng" dirty="0" smtClean="0"/>
          </a:p>
          <a:p>
            <a:endParaRPr lang="en-IE" sz="1400" b="1" u="sng" dirty="0"/>
          </a:p>
          <a:p>
            <a:endParaRPr lang="en-IE" sz="1400" b="1" u="sng" dirty="0" smtClean="0"/>
          </a:p>
          <a:p>
            <a:endParaRPr lang="en-IE" sz="1400" b="1" u="sng" dirty="0"/>
          </a:p>
          <a:p>
            <a:endParaRPr lang="en-IE" sz="1400" b="1" u="sng" dirty="0" smtClean="0"/>
          </a:p>
          <a:p>
            <a:endParaRPr lang="en-IE" sz="1400" b="1" u="sng" dirty="0"/>
          </a:p>
          <a:p>
            <a:endParaRPr lang="en-IE" sz="1400" b="1" u="sng" dirty="0" smtClean="0"/>
          </a:p>
          <a:p>
            <a:endParaRPr lang="en-IE" sz="1400" b="1" u="sng" dirty="0"/>
          </a:p>
          <a:p>
            <a:r>
              <a:rPr lang="en-IE" sz="1200" b="1" u="sng" dirty="0" smtClean="0">
                <a:latin typeface="Comic Sans MS" pitchFamily="66" charset="0"/>
              </a:rPr>
              <a:t>I have used the following Key Skills:</a:t>
            </a:r>
            <a:endParaRPr lang="en-IE" sz="1200" b="1" u="sng" dirty="0"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IE" sz="1400" dirty="0" smtClean="0">
                <a:latin typeface="Comic Sans MS" pitchFamily="66" charset="0"/>
              </a:rPr>
              <a:t>Managing </a:t>
            </a:r>
            <a:r>
              <a:rPr lang="en-IE" sz="1400" dirty="0">
                <a:latin typeface="Comic Sans MS" pitchFamily="66" charset="0"/>
              </a:rPr>
              <a:t>myself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IE" sz="1400" dirty="0" smtClean="0">
                <a:latin typeface="Comic Sans MS" pitchFamily="66" charset="0"/>
              </a:rPr>
              <a:t>Staying </a:t>
            </a:r>
            <a:r>
              <a:rPr lang="en-IE" sz="1400" dirty="0">
                <a:latin typeface="Comic Sans MS" pitchFamily="66" charset="0"/>
              </a:rPr>
              <a:t>well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IE" sz="1400" dirty="0" smtClean="0">
                <a:latin typeface="Comic Sans MS" pitchFamily="66" charset="0"/>
              </a:rPr>
              <a:t>Communicating</a:t>
            </a:r>
            <a:endParaRPr lang="en-IE" sz="1400" dirty="0"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IE" sz="1400" dirty="0" smtClean="0">
                <a:latin typeface="Comic Sans MS" pitchFamily="66" charset="0"/>
              </a:rPr>
              <a:t>Being </a:t>
            </a:r>
            <a:r>
              <a:rPr lang="en-IE" sz="1400" dirty="0">
                <a:latin typeface="Comic Sans MS" pitchFamily="66" charset="0"/>
              </a:rPr>
              <a:t>creative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IE" sz="1400" dirty="0" smtClean="0">
                <a:latin typeface="Comic Sans MS" pitchFamily="66" charset="0"/>
              </a:rPr>
              <a:t>Working </a:t>
            </a:r>
            <a:r>
              <a:rPr lang="en-IE" sz="1400" dirty="0">
                <a:latin typeface="Comic Sans MS" pitchFamily="66" charset="0"/>
              </a:rPr>
              <a:t>with others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IE" sz="1400" dirty="0" smtClean="0">
                <a:latin typeface="Comic Sans MS" pitchFamily="66" charset="0"/>
              </a:rPr>
              <a:t>Managing </a:t>
            </a:r>
            <a:r>
              <a:rPr lang="en-IE" sz="1400" dirty="0">
                <a:latin typeface="Comic Sans MS" pitchFamily="66" charset="0"/>
              </a:rPr>
              <a:t>information and </a:t>
            </a:r>
            <a:r>
              <a:rPr lang="en-IE" sz="1400" dirty="0" smtClean="0">
                <a:latin typeface="Comic Sans MS" pitchFamily="66" charset="0"/>
              </a:rPr>
              <a:t>thinking</a:t>
            </a:r>
            <a:endParaRPr lang="en-IE" sz="1400" dirty="0">
              <a:latin typeface="Comic Sans MS" pitchFamily="66" charset="0"/>
            </a:endParaRPr>
          </a:p>
          <a:p>
            <a:endParaRPr lang="en-IE" sz="1400" dirty="0" smtClean="0"/>
          </a:p>
          <a:p>
            <a:endParaRPr lang="en-GB" sz="1400" b="1" u="sng" dirty="0"/>
          </a:p>
          <a:p>
            <a:pPr fontAlgn="ctr"/>
            <a:endParaRPr lang="en-GB" sz="1400" b="1" dirty="0" smtClean="0"/>
          </a:p>
          <a:p>
            <a:pPr marL="285750" indent="-285750" fontAlgn="ctr">
              <a:buFont typeface="Wingdings" pitchFamily="2" charset="2"/>
              <a:buChar char="q"/>
            </a:pPr>
            <a:r>
              <a:rPr lang="en-GB" sz="1400" dirty="0" smtClean="0">
                <a:latin typeface="Comic Sans MS" pitchFamily="66" charset="0"/>
              </a:rPr>
              <a:t>Read </a:t>
            </a:r>
            <a:r>
              <a:rPr lang="en-GB" sz="1400" dirty="0">
                <a:latin typeface="Comic Sans MS" pitchFamily="66" charset="0"/>
              </a:rPr>
              <a:t>clearly and accurately?</a:t>
            </a:r>
            <a:endParaRPr lang="en-IE" sz="1400" dirty="0">
              <a:latin typeface="Comic Sans MS" pitchFamily="66" charset="0"/>
            </a:endParaRPr>
          </a:p>
          <a:p>
            <a:pPr marL="285750" indent="-285750" fontAlgn="ctr">
              <a:buFont typeface="Wingdings" pitchFamily="2" charset="2"/>
              <a:buChar char="q"/>
            </a:pPr>
            <a:r>
              <a:rPr lang="en-GB" sz="1400" dirty="0" smtClean="0">
                <a:latin typeface="Comic Sans MS" pitchFamily="66" charset="0"/>
              </a:rPr>
              <a:t>Read </a:t>
            </a:r>
            <a:r>
              <a:rPr lang="en-GB" sz="1400" dirty="0">
                <a:latin typeface="Comic Sans MS" pitchFamily="66" charset="0"/>
              </a:rPr>
              <a:t>fluently, so what you’re reading flows?</a:t>
            </a:r>
            <a:endParaRPr lang="en-IE" sz="1400" dirty="0">
              <a:latin typeface="Comic Sans MS" pitchFamily="66" charset="0"/>
            </a:endParaRPr>
          </a:p>
          <a:p>
            <a:pPr marL="285750" indent="-285750" fontAlgn="ctr">
              <a:buFont typeface="Wingdings" pitchFamily="2" charset="2"/>
              <a:buChar char="q"/>
            </a:pPr>
            <a:r>
              <a:rPr lang="en-GB" sz="1400" dirty="0" smtClean="0">
                <a:latin typeface="Comic Sans MS" pitchFamily="66" charset="0"/>
              </a:rPr>
              <a:t>Read </a:t>
            </a:r>
            <a:r>
              <a:rPr lang="en-GB" sz="1400" dirty="0">
                <a:latin typeface="Comic Sans MS" pitchFamily="66" charset="0"/>
              </a:rPr>
              <a:t>with good expression?</a:t>
            </a:r>
            <a:endParaRPr lang="en-IE" sz="1400" dirty="0">
              <a:latin typeface="Comic Sans MS" pitchFamily="66" charset="0"/>
            </a:endParaRPr>
          </a:p>
          <a:p>
            <a:pPr marL="285750" indent="-285750" fontAlgn="ctr">
              <a:buFont typeface="Wingdings" pitchFamily="2" charset="2"/>
              <a:buChar char="q"/>
            </a:pPr>
            <a:r>
              <a:rPr lang="en-GB" sz="1400" dirty="0" smtClean="0">
                <a:latin typeface="Comic Sans MS" pitchFamily="66" charset="0"/>
              </a:rPr>
              <a:t>Use </a:t>
            </a:r>
            <a:r>
              <a:rPr lang="en-GB" sz="1400" dirty="0">
                <a:latin typeface="Comic Sans MS" pitchFamily="66" charset="0"/>
              </a:rPr>
              <a:t>punctuation to read the sentence correctly?</a:t>
            </a:r>
            <a:endParaRPr lang="en-IE" sz="1400" dirty="0">
              <a:latin typeface="Comic Sans MS" pitchFamily="66" charset="0"/>
            </a:endParaRPr>
          </a:p>
          <a:p>
            <a:pPr marL="285750" indent="-285750" fontAlgn="ctr">
              <a:buFont typeface="Wingdings" pitchFamily="2" charset="2"/>
              <a:buChar char="q"/>
            </a:pPr>
            <a:r>
              <a:rPr lang="en-GB" sz="1400" dirty="0" smtClean="0">
                <a:latin typeface="Comic Sans MS" pitchFamily="66" charset="0"/>
              </a:rPr>
              <a:t>Scan </a:t>
            </a:r>
            <a:r>
              <a:rPr lang="en-GB" sz="1400" dirty="0">
                <a:latin typeface="Comic Sans MS" pitchFamily="66" charset="0"/>
              </a:rPr>
              <a:t>an extract or piece of text to find certain information?</a:t>
            </a:r>
            <a:endParaRPr lang="en-IE" sz="1400" dirty="0">
              <a:latin typeface="Comic Sans MS" pitchFamily="66" charset="0"/>
            </a:endParaRPr>
          </a:p>
          <a:p>
            <a:pPr marL="285750" indent="-285750" fontAlgn="ctr">
              <a:buFont typeface="Wingdings" pitchFamily="2" charset="2"/>
              <a:buChar char="q"/>
            </a:pPr>
            <a:r>
              <a:rPr lang="en-GB" sz="1400" dirty="0" smtClean="0">
                <a:latin typeface="Comic Sans MS" pitchFamily="66" charset="0"/>
              </a:rPr>
              <a:t>Explain </a:t>
            </a:r>
            <a:r>
              <a:rPr lang="en-GB" sz="1400" dirty="0">
                <a:latin typeface="Comic Sans MS" pitchFamily="66" charset="0"/>
              </a:rPr>
              <a:t>what the author might mean in a sentence or text?</a:t>
            </a:r>
            <a:endParaRPr lang="en-IE" sz="1400" dirty="0">
              <a:latin typeface="Comic Sans MS" pitchFamily="66" charset="0"/>
            </a:endParaRPr>
          </a:p>
          <a:p>
            <a:pPr marL="285750" indent="-285750" fontAlgn="ctr">
              <a:buFont typeface="Wingdings" pitchFamily="2" charset="2"/>
              <a:buChar char="q"/>
            </a:pPr>
            <a:r>
              <a:rPr lang="en-GB" sz="1400" dirty="0" smtClean="0">
                <a:latin typeface="Comic Sans MS" pitchFamily="66" charset="0"/>
              </a:rPr>
              <a:t>Select </a:t>
            </a:r>
            <a:r>
              <a:rPr lang="en-GB" sz="1400" dirty="0">
                <a:latin typeface="Comic Sans MS" pitchFamily="66" charset="0"/>
              </a:rPr>
              <a:t>key points/quotes that can support your answer/viewpoint?</a:t>
            </a:r>
            <a:endParaRPr lang="en-IE" sz="1400" dirty="0">
              <a:latin typeface="Comic Sans MS" pitchFamily="66" charset="0"/>
            </a:endParaRPr>
          </a:p>
          <a:p>
            <a:pPr marL="285750" indent="-285750" fontAlgn="ctr">
              <a:buFont typeface="Wingdings" pitchFamily="2" charset="2"/>
              <a:buChar char="q"/>
            </a:pPr>
            <a:r>
              <a:rPr lang="en-GB" sz="1400" dirty="0" smtClean="0">
                <a:latin typeface="Comic Sans MS" pitchFamily="66" charset="0"/>
              </a:rPr>
              <a:t>Use </a:t>
            </a:r>
            <a:r>
              <a:rPr lang="en-GB" sz="1400" dirty="0">
                <a:latin typeface="Comic Sans MS" pitchFamily="66" charset="0"/>
              </a:rPr>
              <a:t>context to help understand any difficult/unknown words you come across?</a:t>
            </a:r>
            <a:endParaRPr lang="en-IE" sz="1400" dirty="0">
              <a:latin typeface="Comic Sans MS" pitchFamily="66" charset="0"/>
            </a:endParaRPr>
          </a:p>
          <a:p>
            <a:pPr marL="285750" indent="-285750" fontAlgn="ctr">
              <a:buFont typeface="Wingdings" pitchFamily="2" charset="2"/>
              <a:buChar char="q"/>
            </a:pPr>
            <a:r>
              <a:rPr lang="en-GB" sz="1400" dirty="0">
                <a:latin typeface="Comic Sans MS" pitchFamily="66" charset="0"/>
              </a:rPr>
              <a:t> </a:t>
            </a:r>
            <a:r>
              <a:rPr lang="en-GB" sz="1400" dirty="0" smtClean="0">
                <a:latin typeface="Comic Sans MS" pitchFamily="66" charset="0"/>
              </a:rPr>
              <a:t>Read </a:t>
            </a:r>
            <a:r>
              <a:rPr lang="en-GB" sz="1400" dirty="0">
                <a:latin typeface="Comic Sans MS" pitchFamily="66" charset="0"/>
              </a:rPr>
              <a:t>with 100% effort</a:t>
            </a:r>
            <a:r>
              <a:rPr lang="en-GB" sz="1400" dirty="0" smtClean="0">
                <a:latin typeface="Comic Sans MS" pitchFamily="66" charset="0"/>
              </a:rPr>
              <a:t>?</a:t>
            </a:r>
            <a:endParaRPr lang="en-IE" sz="1400" dirty="0">
              <a:latin typeface="Comic Sans MS" pitchFamily="66" charset="0"/>
            </a:endParaRPr>
          </a:p>
          <a:p>
            <a:pPr fontAlgn="ctr"/>
            <a:endParaRPr lang="en-IE" sz="1400" dirty="0"/>
          </a:p>
          <a:p>
            <a:endParaRPr lang="en-IE" sz="1400" b="1" dirty="0" smtClean="0"/>
          </a:p>
          <a:p>
            <a:endParaRPr lang="en-IE" sz="1400" b="1" dirty="0"/>
          </a:p>
          <a:p>
            <a:r>
              <a:rPr lang="en-IE" sz="1300" b="1" dirty="0" smtClean="0">
                <a:latin typeface="Comic Sans MS" pitchFamily="66" charset="0"/>
              </a:rPr>
              <a:t>www.loughallencollegeliteracyhut.com</a:t>
            </a:r>
            <a:endParaRPr lang="en-IE" sz="1300" b="1" dirty="0" smtClean="0">
              <a:latin typeface="Comic Sans MS" pitchFamily="66" charset="0"/>
            </a:endParaRPr>
          </a:p>
          <a:p>
            <a:pPr algn="ctr"/>
            <a:endParaRPr lang="en-GB" sz="1100" b="1" u="sng" dirty="0"/>
          </a:p>
          <a:p>
            <a:pPr algn="ctr"/>
            <a:endParaRPr lang="en-GB" b="1" u="sng" dirty="0" smtClean="0"/>
          </a:p>
          <a:p>
            <a:pPr algn="ctr"/>
            <a:endParaRPr lang="en-GB" b="1" u="sng" dirty="0"/>
          </a:p>
          <a:p>
            <a:pPr algn="ctr"/>
            <a:endParaRPr lang="en-GB" b="1" u="sng" dirty="0" smtClean="0"/>
          </a:p>
          <a:p>
            <a:pPr algn="ctr"/>
            <a:endParaRPr lang="en-GB" b="1" u="sng" dirty="0"/>
          </a:p>
          <a:p>
            <a:pPr algn="ctr"/>
            <a:endParaRPr lang="en-GB" b="1" u="sng" dirty="0" smtClean="0"/>
          </a:p>
          <a:p>
            <a:pPr algn="ctr"/>
            <a:endParaRPr lang="en-GB" b="1" u="sng" dirty="0"/>
          </a:p>
          <a:p>
            <a:pPr algn="ctr"/>
            <a:endParaRPr lang="en-GB" b="1" u="sng" dirty="0" smtClean="0"/>
          </a:p>
          <a:p>
            <a:pPr algn="ctr"/>
            <a:endParaRPr lang="en-GB" b="1" u="sng" dirty="0" smtClean="0"/>
          </a:p>
          <a:p>
            <a:pPr algn="ctr"/>
            <a:endParaRPr lang="en-GB" sz="900" dirty="0" smtClean="0"/>
          </a:p>
          <a:p>
            <a:pPr algn="ctr"/>
            <a:endParaRPr lang="en-GB" sz="900" dirty="0"/>
          </a:p>
          <a:p>
            <a:pPr algn="ctr"/>
            <a:endParaRPr lang="en-GB" sz="900" dirty="0" smtClean="0"/>
          </a:p>
          <a:p>
            <a:pPr algn="ctr"/>
            <a:endParaRPr lang="en-GB" sz="900" dirty="0"/>
          </a:p>
          <a:p>
            <a:pPr algn="ctr"/>
            <a:endParaRPr lang="en-GB" sz="900" dirty="0" smtClean="0"/>
          </a:p>
          <a:p>
            <a:pPr algn="ctr"/>
            <a:endParaRPr lang="en-GB" sz="900" dirty="0"/>
          </a:p>
          <a:p>
            <a:pPr algn="ctr"/>
            <a:endParaRPr lang="en-GB" sz="900" dirty="0" smtClean="0"/>
          </a:p>
          <a:p>
            <a:pPr algn="ctr"/>
            <a:endParaRPr lang="en-GB" sz="900" dirty="0"/>
          </a:p>
          <a:p>
            <a:pPr algn="ctr"/>
            <a:endParaRPr lang="en-GB" sz="900" dirty="0" smtClean="0"/>
          </a:p>
          <a:p>
            <a:pPr algn="ctr"/>
            <a:endParaRPr lang="en-GB" sz="900" dirty="0"/>
          </a:p>
          <a:p>
            <a:pPr algn="ctr"/>
            <a:endParaRPr lang="en-GB" sz="900" dirty="0" smtClean="0"/>
          </a:p>
          <a:p>
            <a:pPr algn="ctr"/>
            <a:endParaRPr lang="en-GB" sz="900" dirty="0"/>
          </a:p>
          <a:p>
            <a:pPr algn="ctr"/>
            <a:endParaRPr lang="en-GB" sz="900" dirty="0" smtClean="0"/>
          </a:p>
          <a:p>
            <a:pPr algn="ctr"/>
            <a:endParaRPr lang="en-GB" sz="900" dirty="0"/>
          </a:p>
          <a:p>
            <a:pPr algn="ctr"/>
            <a:endParaRPr lang="en-GB" sz="900" dirty="0" smtClean="0"/>
          </a:p>
          <a:p>
            <a:pPr algn="ctr"/>
            <a:endParaRPr lang="en-GB" sz="900" dirty="0"/>
          </a:p>
          <a:p>
            <a:pPr algn="ctr"/>
            <a:endParaRPr lang="en-GB" sz="900" dirty="0" smtClean="0"/>
          </a:p>
          <a:p>
            <a:pPr algn="ctr"/>
            <a:endParaRPr lang="en-GB" sz="900" dirty="0"/>
          </a:p>
          <a:p>
            <a:pPr algn="ctr"/>
            <a:endParaRPr lang="en-GB" sz="900" dirty="0" smtClean="0"/>
          </a:p>
          <a:p>
            <a:pPr algn="ctr"/>
            <a:endParaRPr lang="en-GB" sz="900" dirty="0"/>
          </a:p>
          <a:p>
            <a:pPr algn="ctr"/>
            <a:endParaRPr lang="en-GB" sz="900" dirty="0" smtClean="0"/>
          </a:p>
          <a:p>
            <a:pPr algn="ctr"/>
            <a:endParaRPr lang="en-GB" sz="900" dirty="0"/>
          </a:p>
          <a:p>
            <a:pPr algn="ctr"/>
            <a:endParaRPr lang="en-GB" sz="900" dirty="0"/>
          </a:p>
        </p:txBody>
      </p:sp>
      <p:sp>
        <p:nvSpPr>
          <p:cNvPr id="9" name="Rectangle 8"/>
          <p:cNvSpPr/>
          <p:nvPr/>
        </p:nvSpPr>
        <p:spPr>
          <a:xfrm>
            <a:off x="3347862" y="44624"/>
            <a:ext cx="3240361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/>
              <a:t>Quality of Written Communication</a:t>
            </a:r>
            <a:endParaRPr lang="en-GB" sz="2400" dirty="0"/>
          </a:p>
        </p:txBody>
      </p:sp>
      <p:sp>
        <p:nvSpPr>
          <p:cNvPr id="10" name="Oval 9"/>
          <p:cNvSpPr/>
          <p:nvPr/>
        </p:nvSpPr>
        <p:spPr>
          <a:xfrm>
            <a:off x="5786425" y="44624"/>
            <a:ext cx="1080121" cy="971423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000000"/>
                </a:solidFill>
              </a:rPr>
              <a:t>Have I checked my work?</a:t>
            </a:r>
            <a:endParaRPr lang="en-GB" sz="12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6282" y="90872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Connectives</a:t>
            </a:r>
            <a:endParaRPr lang="en-GB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14372" y="1772816"/>
            <a:ext cx="302433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My Reading</a:t>
            </a:r>
            <a:r>
              <a:rPr lang="en-GB" sz="2000" dirty="0" smtClean="0"/>
              <a:t> Checklist</a:t>
            </a:r>
            <a:endParaRPr lang="en-GB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394" y="5517232"/>
            <a:ext cx="573314" cy="648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5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1053</TotalTime>
  <Words>410</Words>
  <Application>Microsoft Office PowerPoint</Application>
  <PresentationFormat>On-screen Show (4:3)</PresentationFormat>
  <Paragraphs>305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BlackTie</vt:lpstr>
      <vt:lpstr>PowerPoint Presentation</vt:lpstr>
      <vt:lpstr>PowerPoint Presentation</vt:lpstr>
    </vt:vector>
  </TitlesOfParts>
  <Company>TSL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Amass, Helen</dc:creator>
  <cp:lastModifiedBy>Lough Allen College</cp:lastModifiedBy>
  <cp:revision>65</cp:revision>
  <cp:lastPrinted>2013-05-13T15:35:14Z</cp:lastPrinted>
  <dcterms:created xsi:type="dcterms:W3CDTF">2013-01-15T15:10:10Z</dcterms:created>
  <dcterms:modified xsi:type="dcterms:W3CDTF">2013-07-02T20:56:58Z</dcterms:modified>
</cp:coreProperties>
</file>