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2" r:id="rId2"/>
    <p:sldId id="257" r:id="rId3"/>
    <p:sldId id="259" r:id="rId4"/>
    <p:sldId id="258" r:id="rId5"/>
    <p:sldId id="265" r:id="rId6"/>
    <p:sldId id="260" r:id="rId7"/>
    <p:sldId id="261" r:id="rId8"/>
    <p:sldId id="263" r:id="rId9"/>
    <p:sldId id="266" r:id="rId10"/>
    <p:sldId id="267" r:id="rId11"/>
    <p:sldId id="269" r:id="rId12"/>
    <p:sldId id="270" r:id="rId13"/>
    <p:sldId id="271" r:id="rId14"/>
    <p:sldId id="272" r:id="rId15"/>
    <p:sldId id="273" r:id="rId16"/>
    <p:sldId id="274" r:id="rId17"/>
    <p:sldId id="275"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E015E-D516-4FC8-8EB8-628EF182FD4E}" type="datetimeFigureOut">
              <a:rPr lang="en-IE" smtClean="0"/>
              <a:t>22/11/2012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82760-44D2-494A-ACA4-BB8D3A740817}" type="slidenum">
              <a:rPr lang="en-IE" smtClean="0"/>
              <a:t>‹#›</a:t>
            </a:fld>
            <a:endParaRPr lang="en-IE"/>
          </a:p>
        </p:txBody>
      </p:sp>
    </p:spTree>
    <p:extLst>
      <p:ext uri="{BB962C8B-B14F-4D97-AF65-F5344CB8AC3E}">
        <p14:creationId xmlns:p14="http://schemas.microsoft.com/office/powerpoint/2010/main" val="7245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8E82760-44D2-494A-ACA4-BB8D3A740817}" type="slidenum">
              <a:rPr lang="en-IE" smtClean="0"/>
              <a:t>2</a:t>
            </a:fld>
            <a:endParaRPr lang="en-IE"/>
          </a:p>
        </p:txBody>
      </p:sp>
    </p:spTree>
    <p:extLst>
      <p:ext uri="{BB962C8B-B14F-4D97-AF65-F5344CB8AC3E}">
        <p14:creationId xmlns:p14="http://schemas.microsoft.com/office/powerpoint/2010/main" val="94562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8E82760-44D2-494A-ACA4-BB8D3A740817}" type="slidenum">
              <a:rPr lang="en-IE" smtClean="0"/>
              <a:t>3</a:t>
            </a:fld>
            <a:endParaRPr lang="en-IE"/>
          </a:p>
        </p:txBody>
      </p:sp>
    </p:spTree>
    <p:extLst>
      <p:ext uri="{BB962C8B-B14F-4D97-AF65-F5344CB8AC3E}">
        <p14:creationId xmlns:p14="http://schemas.microsoft.com/office/powerpoint/2010/main" val="94562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A97437F-3DE8-4C64-8881-C50CA4F17402}" type="datetimeFigureOut">
              <a:rPr lang="en-IE" smtClean="0"/>
              <a:t>22/11/2012</a:t>
            </a:fld>
            <a:endParaRPr lang="en-IE"/>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IE"/>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44078F5-C8A8-4134-AA65-3A089E4CD2C4}"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97437F-3DE8-4C64-8881-C50CA4F17402}" type="datetimeFigureOut">
              <a:rPr lang="en-IE" smtClean="0"/>
              <a:t>22/11/2012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4078F5-C8A8-4134-AA65-3A089E4CD2C4}"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97437F-3DE8-4C64-8881-C50CA4F17402}" type="datetimeFigureOut">
              <a:rPr lang="en-IE" smtClean="0"/>
              <a:t>22/11/2012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4078F5-C8A8-4134-AA65-3A089E4CD2C4}"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A97437F-3DE8-4C64-8881-C50CA4F17402}" type="datetimeFigureOut">
              <a:rPr lang="en-IE" smtClean="0"/>
              <a:t>22/11/2012</a:t>
            </a:fld>
            <a:endParaRPr lang="en-IE"/>
          </a:p>
        </p:txBody>
      </p:sp>
      <p:sp>
        <p:nvSpPr>
          <p:cNvPr id="5" name="Footer Placeholder 4"/>
          <p:cNvSpPr>
            <a:spLocks noGrp="1"/>
          </p:cNvSpPr>
          <p:nvPr>
            <p:ph type="ftr" sz="quarter" idx="11"/>
          </p:nvPr>
        </p:nvSpPr>
        <p:spPr>
          <a:xfrm>
            <a:off x="457200" y="6480969"/>
            <a:ext cx="4260056" cy="300831"/>
          </a:xfrm>
        </p:spPr>
        <p:txBody>
          <a:bodyPr/>
          <a:lstStyle/>
          <a:p>
            <a:endParaRPr lang="en-IE"/>
          </a:p>
        </p:txBody>
      </p:sp>
      <p:sp>
        <p:nvSpPr>
          <p:cNvPr id="6" name="Slide Number Placeholder 5"/>
          <p:cNvSpPr>
            <a:spLocks noGrp="1"/>
          </p:cNvSpPr>
          <p:nvPr>
            <p:ph type="sldNum" sz="quarter" idx="12"/>
          </p:nvPr>
        </p:nvSpPr>
        <p:spPr/>
        <p:txBody>
          <a:bodyPr/>
          <a:lstStyle/>
          <a:p>
            <a:fld id="{F44078F5-C8A8-4134-AA65-3A089E4CD2C4}"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A97437F-3DE8-4C64-8881-C50CA4F17402}" type="datetimeFigureOut">
              <a:rPr lang="en-IE" smtClean="0"/>
              <a:t>22/11/2012</a:t>
            </a:fld>
            <a:endParaRPr lang="en-IE"/>
          </a:p>
        </p:txBody>
      </p:sp>
      <p:sp>
        <p:nvSpPr>
          <p:cNvPr id="5" name="Footer Placeholder 4"/>
          <p:cNvSpPr>
            <a:spLocks noGrp="1"/>
          </p:cNvSpPr>
          <p:nvPr>
            <p:ph type="ftr" sz="quarter" idx="11"/>
          </p:nvPr>
        </p:nvSpPr>
        <p:spPr>
          <a:xfrm>
            <a:off x="2619376" y="6480969"/>
            <a:ext cx="4260056" cy="300831"/>
          </a:xfrm>
        </p:spPr>
        <p:txBody>
          <a:bodyPr/>
          <a:lstStyle/>
          <a:p>
            <a:endParaRPr lang="en-IE"/>
          </a:p>
        </p:txBody>
      </p:sp>
      <p:sp>
        <p:nvSpPr>
          <p:cNvPr id="6" name="Slide Number Placeholder 5"/>
          <p:cNvSpPr>
            <a:spLocks noGrp="1"/>
          </p:cNvSpPr>
          <p:nvPr>
            <p:ph type="sldNum" sz="quarter" idx="12"/>
          </p:nvPr>
        </p:nvSpPr>
        <p:spPr>
          <a:xfrm>
            <a:off x="8451056" y="809624"/>
            <a:ext cx="502920" cy="300831"/>
          </a:xfrm>
        </p:spPr>
        <p:txBody>
          <a:bodyPr/>
          <a:lstStyle/>
          <a:p>
            <a:fld id="{F44078F5-C8A8-4134-AA65-3A089E4CD2C4}" type="slidenum">
              <a:rPr lang="en-IE" smtClean="0"/>
              <a:t>‹#›</a:t>
            </a:fld>
            <a:endParaRPr lang="en-IE"/>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A97437F-3DE8-4C64-8881-C50CA4F17402}" type="datetimeFigureOut">
              <a:rPr lang="en-IE" smtClean="0"/>
              <a:t>22/11/2012</a:t>
            </a:fld>
            <a:endParaRPr lang="en-IE"/>
          </a:p>
        </p:txBody>
      </p:sp>
      <p:sp>
        <p:nvSpPr>
          <p:cNvPr id="6" name="Footer Placeholder 5"/>
          <p:cNvSpPr>
            <a:spLocks noGrp="1"/>
          </p:cNvSpPr>
          <p:nvPr>
            <p:ph type="ftr" sz="quarter" idx="11"/>
          </p:nvPr>
        </p:nvSpPr>
        <p:spPr>
          <a:xfrm>
            <a:off x="457200" y="6480969"/>
            <a:ext cx="4260056" cy="301752"/>
          </a:xfrm>
        </p:spPr>
        <p:txBody>
          <a:bodyPr/>
          <a:lstStyle/>
          <a:p>
            <a:endParaRPr lang="en-IE"/>
          </a:p>
        </p:txBody>
      </p:sp>
      <p:sp>
        <p:nvSpPr>
          <p:cNvPr id="7" name="Slide Number Placeholder 6"/>
          <p:cNvSpPr>
            <a:spLocks noGrp="1"/>
          </p:cNvSpPr>
          <p:nvPr>
            <p:ph type="sldNum" sz="quarter" idx="12"/>
          </p:nvPr>
        </p:nvSpPr>
        <p:spPr>
          <a:xfrm>
            <a:off x="7589520" y="6480969"/>
            <a:ext cx="502920" cy="301752"/>
          </a:xfrm>
        </p:spPr>
        <p:txBody>
          <a:bodyPr/>
          <a:lstStyle/>
          <a:p>
            <a:fld id="{F44078F5-C8A8-4134-AA65-3A089E4CD2C4}"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A97437F-3DE8-4C64-8881-C50CA4F17402}" type="datetimeFigureOut">
              <a:rPr lang="en-IE" smtClean="0"/>
              <a:t>22/11/2012</a:t>
            </a:fld>
            <a:endParaRPr lang="en-IE"/>
          </a:p>
        </p:txBody>
      </p:sp>
      <p:sp>
        <p:nvSpPr>
          <p:cNvPr id="8" name="Footer Placeholder 7"/>
          <p:cNvSpPr>
            <a:spLocks noGrp="1"/>
          </p:cNvSpPr>
          <p:nvPr>
            <p:ph type="ftr" sz="quarter" idx="11"/>
          </p:nvPr>
        </p:nvSpPr>
        <p:spPr>
          <a:xfrm>
            <a:off x="457200" y="6480969"/>
            <a:ext cx="4261104" cy="301752"/>
          </a:xfrm>
        </p:spPr>
        <p:txBody>
          <a:bodyPr/>
          <a:lstStyle/>
          <a:p>
            <a:endParaRPr lang="en-IE"/>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44078F5-C8A8-4134-AA65-3A089E4CD2C4}" type="slidenum">
              <a:rPr lang="en-IE" smtClean="0"/>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97437F-3DE8-4C64-8881-C50CA4F17402}" type="datetimeFigureOut">
              <a:rPr lang="en-IE" smtClean="0"/>
              <a:t>22/11/2012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44078F5-C8A8-4134-AA65-3A089E4CD2C4}"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A97437F-3DE8-4C64-8881-C50CA4F17402}" type="datetimeFigureOut">
              <a:rPr lang="en-IE" smtClean="0"/>
              <a:t>22/11/2012</a:t>
            </a:fld>
            <a:endParaRPr lang="en-IE"/>
          </a:p>
        </p:txBody>
      </p:sp>
      <p:sp>
        <p:nvSpPr>
          <p:cNvPr id="3" name="Footer Placeholder 2"/>
          <p:cNvSpPr>
            <a:spLocks noGrp="1"/>
          </p:cNvSpPr>
          <p:nvPr>
            <p:ph type="ftr" sz="quarter" idx="11"/>
          </p:nvPr>
        </p:nvSpPr>
        <p:spPr>
          <a:xfrm>
            <a:off x="457200" y="6481890"/>
            <a:ext cx="4260056" cy="300831"/>
          </a:xfrm>
        </p:spPr>
        <p:txBody>
          <a:bodyPr/>
          <a:lstStyle/>
          <a:p>
            <a:endParaRPr lang="en-IE"/>
          </a:p>
        </p:txBody>
      </p:sp>
      <p:sp>
        <p:nvSpPr>
          <p:cNvPr id="4" name="Slide Number Placeholder 3"/>
          <p:cNvSpPr>
            <a:spLocks noGrp="1"/>
          </p:cNvSpPr>
          <p:nvPr>
            <p:ph type="sldNum" sz="quarter" idx="12"/>
          </p:nvPr>
        </p:nvSpPr>
        <p:spPr>
          <a:xfrm>
            <a:off x="7589520" y="6480969"/>
            <a:ext cx="502920" cy="301752"/>
          </a:xfrm>
        </p:spPr>
        <p:txBody>
          <a:bodyPr/>
          <a:lstStyle/>
          <a:p>
            <a:fld id="{F44078F5-C8A8-4134-AA65-3A089E4CD2C4}"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A97437F-3DE8-4C64-8881-C50CA4F17402}" type="datetimeFigureOut">
              <a:rPr lang="en-IE" smtClean="0"/>
              <a:t>22/11/2012</a:t>
            </a:fld>
            <a:endParaRPr lang="en-IE"/>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IE"/>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44078F5-C8A8-4134-AA65-3A089E4CD2C4}" type="slidenum">
              <a:rPr lang="en-IE" smtClean="0"/>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A97437F-3DE8-4C64-8881-C50CA4F17402}" type="datetimeFigureOut">
              <a:rPr lang="en-IE" smtClean="0"/>
              <a:t>22/11/2012</a:t>
            </a:fld>
            <a:endParaRPr lang="en-IE"/>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IE"/>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44078F5-C8A8-4134-AA65-3A089E4CD2C4}" type="slidenum">
              <a:rPr lang="en-IE" smtClean="0"/>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A97437F-3DE8-4C64-8881-C50CA4F17402}" type="datetimeFigureOut">
              <a:rPr lang="en-IE" smtClean="0"/>
              <a:t>22/11/2012</a:t>
            </a:fld>
            <a:endParaRPr lang="en-IE"/>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IE"/>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44078F5-C8A8-4134-AA65-3A089E4CD2C4}" type="slidenum">
              <a:rPr lang="en-IE" smtClean="0"/>
              <a:t>‹#›</a:t>
            </a:fld>
            <a:endParaRPr lang="en-I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youtu.be/QnR1x64WOj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youtu.be/3PXi6_cIvo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0" y="0"/>
            <a:ext cx="9144000" cy="68579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140968"/>
            <a:ext cx="6336704" cy="252028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39075464"/>
              </p:ext>
            </p:extLst>
          </p:nvPr>
        </p:nvGraphicFramePr>
        <p:xfrm>
          <a:off x="6660232" y="116632"/>
          <a:ext cx="1656184" cy="365760"/>
        </p:xfrm>
        <a:graphic>
          <a:graphicData uri="http://schemas.openxmlformats.org/drawingml/2006/table">
            <a:tbl>
              <a:tblPr firstRow="1" bandRow="1">
                <a:tableStyleId>{7DF18680-E054-41AD-8BC1-D1AEF772440D}</a:tableStyleId>
              </a:tblPr>
              <a:tblGrid>
                <a:gridCol w="1656184"/>
              </a:tblGrid>
              <a:tr h="288032">
                <a:tc>
                  <a:txBody>
                    <a:bodyPr/>
                    <a:lstStyle/>
                    <a:p>
                      <a:r>
                        <a:rPr lang="en-IE" dirty="0" smtClean="0"/>
                        <a:t>Mrs Shannon</a:t>
                      </a:r>
                      <a:endParaRPr lang="en-IE"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86810143"/>
              </p:ext>
            </p:extLst>
          </p:nvPr>
        </p:nvGraphicFramePr>
        <p:xfrm>
          <a:off x="2699792" y="6237312"/>
          <a:ext cx="6096000" cy="365760"/>
        </p:xfrm>
        <a:graphic>
          <a:graphicData uri="http://schemas.openxmlformats.org/drawingml/2006/table">
            <a:tbl>
              <a:tblPr firstRow="1" bandRow="1">
                <a:tableStyleId>{5C22544A-7EE6-4342-B048-85BDC9FD1C3A}</a:tableStyleId>
              </a:tblPr>
              <a:tblGrid>
                <a:gridCol w="6096000"/>
              </a:tblGrid>
              <a:tr h="139040">
                <a:tc>
                  <a:txBody>
                    <a:bodyPr/>
                    <a:lstStyle/>
                    <a:p>
                      <a:r>
                        <a:rPr lang="en-IE" dirty="0" smtClean="0">
                          <a:hlinkClick r:id="rId4"/>
                        </a:rPr>
                        <a:t>CLICK HERE TO LISTEN TO THIS POEM</a:t>
                      </a:r>
                      <a:endParaRPr lang="en-IE" dirty="0"/>
                    </a:p>
                  </a:txBody>
                  <a:tcPr/>
                </a:tc>
              </a:tr>
            </a:tbl>
          </a:graphicData>
        </a:graphic>
      </p:graphicFrame>
    </p:spTree>
    <p:extLst>
      <p:ext uri="{BB962C8B-B14F-4D97-AF65-F5344CB8AC3E}">
        <p14:creationId xmlns:p14="http://schemas.microsoft.com/office/powerpoint/2010/main" val="3544505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0T5560-01-red-bellied-piranha"/>
          <p:cNvPicPr>
            <a:picLocks noGrp="1" noChangeAspect="1" noChangeArrowheads="1"/>
          </p:cNvPicPr>
          <p:nvPr>
            <p:ph idx="1"/>
          </p:nvPr>
        </p:nvPicPr>
        <p:blipFill>
          <a:blip r:embed="rId2"/>
          <a:srcRect/>
          <a:stretch>
            <a:fillRect/>
          </a:stretch>
        </p:blipFill>
        <p:spPr bwMode="auto">
          <a:xfrm>
            <a:off x="3275856" y="2060848"/>
            <a:ext cx="2232248" cy="2088232"/>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3995652141"/>
              </p:ext>
            </p:extLst>
          </p:nvPr>
        </p:nvGraphicFramePr>
        <p:xfrm>
          <a:off x="251520" y="117356"/>
          <a:ext cx="2160240" cy="2560320"/>
        </p:xfrm>
        <a:graphic>
          <a:graphicData uri="http://schemas.openxmlformats.org/drawingml/2006/table">
            <a:tbl>
              <a:tblPr firstRow="1" bandRow="1">
                <a:tableStyleId>{9D7B26C5-4107-4FEC-AEDC-1716B250A1EF}</a:tableStyleId>
              </a:tblPr>
              <a:tblGrid>
                <a:gridCol w="2160240"/>
              </a:tblGrid>
              <a:tr h="1651208">
                <a:tc>
                  <a:txBody>
                    <a:bodyPr/>
                    <a:lstStyle/>
                    <a:p>
                      <a:pPr algn="just"/>
                      <a:r>
                        <a:rPr lang="en-IE" dirty="0" smtClean="0"/>
                        <a:t>Bishop tells us that she </a:t>
                      </a:r>
                      <a:r>
                        <a:rPr lang="en-IE" dirty="0" smtClean="0">
                          <a:solidFill>
                            <a:srgbClr val="FF0000"/>
                          </a:solidFill>
                        </a:rPr>
                        <a:t>‘looked into</a:t>
                      </a:r>
                      <a:r>
                        <a:rPr lang="en-IE" baseline="0" dirty="0" smtClean="0">
                          <a:solidFill>
                            <a:srgbClr val="FF0000"/>
                          </a:solidFill>
                        </a:rPr>
                        <a:t> his eyes’</a:t>
                      </a:r>
                      <a:r>
                        <a:rPr lang="en-IE" baseline="0" dirty="0" smtClean="0"/>
                        <a:t> – A relationship is established between the two – captor looking into the eyes of the captive.</a:t>
                      </a:r>
                      <a:endParaRPr lang="en-IE"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54896466"/>
              </p:ext>
            </p:extLst>
          </p:nvPr>
        </p:nvGraphicFramePr>
        <p:xfrm>
          <a:off x="3105728" y="56063"/>
          <a:ext cx="3122456" cy="1737360"/>
        </p:xfrm>
        <a:graphic>
          <a:graphicData uri="http://schemas.openxmlformats.org/drawingml/2006/table">
            <a:tbl>
              <a:tblPr firstRow="1" bandRow="1">
                <a:tableStyleId>{9D7B26C5-4107-4FEC-AEDC-1716B250A1EF}</a:tableStyleId>
              </a:tblPr>
              <a:tblGrid>
                <a:gridCol w="3122456"/>
              </a:tblGrid>
              <a:tr h="1579200">
                <a:tc>
                  <a:txBody>
                    <a:bodyPr/>
                    <a:lstStyle/>
                    <a:p>
                      <a:pPr algn="just"/>
                      <a:r>
                        <a:rPr lang="en-IE" dirty="0" smtClean="0"/>
                        <a:t>First,</a:t>
                      </a:r>
                      <a:r>
                        <a:rPr lang="en-IE" baseline="0" dirty="0" smtClean="0"/>
                        <a:t> the fish’s eyes are described in terms of size, shape and colour </a:t>
                      </a:r>
                      <a:r>
                        <a:rPr lang="en-IE" baseline="0" dirty="0" smtClean="0">
                          <a:solidFill>
                            <a:srgbClr val="FF0000"/>
                          </a:solidFill>
                        </a:rPr>
                        <a:t>‘his eyes which were far larger than mine but shallower, and yellower.</a:t>
                      </a:r>
                      <a:endParaRPr lang="en-IE" dirty="0">
                        <a:solidFill>
                          <a:srgbClr val="FF0000"/>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33036346"/>
              </p:ext>
            </p:extLst>
          </p:nvPr>
        </p:nvGraphicFramePr>
        <p:xfrm>
          <a:off x="6444208" y="0"/>
          <a:ext cx="2448272" cy="3096345"/>
        </p:xfrm>
        <a:graphic>
          <a:graphicData uri="http://schemas.openxmlformats.org/drawingml/2006/table">
            <a:tbl>
              <a:tblPr firstRow="1" bandRow="1">
                <a:tableStyleId>{9D7B26C5-4107-4FEC-AEDC-1716B250A1EF}</a:tableStyleId>
              </a:tblPr>
              <a:tblGrid>
                <a:gridCol w="2448272"/>
              </a:tblGrid>
              <a:tr h="3096345">
                <a:tc>
                  <a:txBody>
                    <a:bodyPr/>
                    <a:lstStyle/>
                    <a:p>
                      <a:pPr algn="l"/>
                      <a:r>
                        <a:rPr lang="en-IE" dirty="0" smtClean="0"/>
                        <a:t>Then they</a:t>
                      </a:r>
                      <a:r>
                        <a:rPr lang="en-IE" baseline="0" dirty="0" smtClean="0"/>
                        <a:t> are given more detailed imagery, the irises are </a:t>
                      </a:r>
                      <a:r>
                        <a:rPr lang="en-IE" baseline="0" dirty="0" smtClean="0">
                          <a:solidFill>
                            <a:srgbClr val="FF0000"/>
                          </a:solidFill>
                        </a:rPr>
                        <a:t>‘backed and packed with tarnished tinfoil’  </a:t>
                      </a:r>
                      <a:r>
                        <a:rPr lang="en-IE" baseline="0" dirty="0" smtClean="0">
                          <a:solidFill>
                            <a:schemeClr val="tx1"/>
                          </a:solidFill>
                        </a:rPr>
                        <a:t>- It is as if there is dulled tinfoil packed in around and behind the irises.</a:t>
                      </a:r>
                      <a:endParaRPr lang="en-IE" dirty="0">
                        <a:solidFill>
                          <a:schemeClr val="tx1"/>
                        </a:solidFill>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43584424"/>
              </p:ext>
            </p:extLst>
          </p:nvPr>
        </p:nvGraphicFramePr>
        <p:xfrm>
          <a:off x="5868144" y="3717032"/>
          <a:ext cx="2808312" cy="1463040"/>
        </p:xfrm>
        <a:graphic>
          <a:graphicData uri="http://schemas.openxmlformats.org/drawingml/2006/table">
            <a:tbl>
              <a:tblPr firstRow="1" bandRow="1">
                <a:tableStyleId>{9D7B26C5-4107-4FEC-AEDC-1716B250A1EF}</a:tableStyleId>
              </a:tblPr>
              <a:tblGrid>
                <a:gridCol w="2808312"/>
              </a:tblGrid>
              <a:tr h="370840">
                <a:tc>
                  <a:txBody>
                    <a:bodyPr/>
                    <a:lstStyle/>
                    <a:p>
                      <a:r>
                        <a:rPr lang="en-IE" dirty="0" smtClean="0"/>
                        <a:t>The lenses covering the eye</a:t>
                      </a:r>
                      <a:r>
                        <a:rPr lang="en-IE" baseline="0" dirty="0" smtClean="0"/>
                        <a:t> look like they are made from </a:t>
                      </a:r>
                      <a:r>
                        <a:rPr lang="en-IE" baseline="0" dirty="0" smtClean="0">
                          <a:solidFill>
                            <a:srgbClr val="FF0000"/>
                          </a:solidFill>
                        </a:rPr>
                        <a:t>‘isinglass’  </a:t>
                      </a:r>
                      <a:r>
                        <a:rPr lang="en-IE" baseline="0" dirty="0" smtClean="0"/>
                        <a:t>that has been </a:t>
                      </a:r>
                      <a:r>
                        <a:rPr lang="en-IE" baseline="0" dirty="0" smtClean="0">
                          <a:solidFill>
                            <a:srgbClr val="FF0000"/>
                          </a:solidFill>
                        </a:rPr>
                        <a:t>‘scratched’. </a:t>
                      </a:r>
                      <a:endParaRPr lang="en-IE" dirty="0">
                        <a:solidFill>
                          <a:srgbClr val="FF0000"/>
                        </a:solidFill>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71300997"/>
              </p:ext>
            </p:extLst>
          </p:nvPr>
        </p:nvGraphicFramePr>
        <p:xfrm>
          <a:off x="251520" y="6309320"/>
          <a:ext cx="8496944" cy="640080"/>
        </p:xfrm>
        <a:graphic>
          <a:graphicData uri="http://schemas.openxmlformats.org/drawingml/2006/table">
            <a:tbl>
              <a:tblPr firstRow="1" bandRow="1">
                <a:tableStyleId>{9D7B26C5-4107-4FEC-AEDC-1716B250A1EF}</a:tableStyleId>
              </a:tblPr>
              <a:tblGrid>
                <a:gridCol w="8496944"/>
              </a:tblGrid>
              <a:tr h="370840">
                <a:tc>
                  <a:txBody>
                    <a:bodyPr/>
                    <a:lstStyle/>
                    <a:p>
                      <a:r>
                        <a:rPr lang="en-IE" dirty="0" smtClean="0">
                          <a:solidFill>
                            <a:srgbClr val="FF0000"/>
                          </a:solidFill>
                        </a:rPr>
                        <a:t>‘Isinglass’</a:t>
                      </a:r>
                      <a:r>
                        <a:rPr lang="en-IE" dirty="0" smtClean="0"/>
                        <a:t> is a transparent, almost pure gelatin prepared from the inner membrane of the swim bladder of fishes. It is used as an adhesive. </a:t>
                      </a:r>
                      <a:endParaRPr lang="en-IE"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0520958"/>
              </p:ext>
            </p:extLst>
          </p:nvPr>
        </p:nvGraphicFramePr>
        <p:xfrm>
          <a:off x="173266" y="2924944"/>
          <a:ext cx="2814558" cy="2916324"/>
        </p:xfrm>
        <a:graphic>
          <a:graphicData uri="http://schemas.openxmlformats.org/drawingml/2006/table">
            <a:tbl>
              <a:tblPr firstRow="1" bandRow="1">
                <a:tableStyleId>{9D7B26C5-4107-4FEC-AEDC-1716B250A1EF}</a:tableStyleId>
              </a:tblPr>
              <a:tblGrid>
                <a:gridCol w="2814558"/>
              </a:tblGrid>
              <a:tr h="2916324">
                <a:tc>
                  <a:txBody>
                    <a:bodyPr/>
                    <a:lstStyle/>
                    <a:p>
                      <a:pPr algn="just"/>
                      <a:r>
                        <a:rPr lang="en-IE" dirty="0" smtClean="0"/>
                        <a:t>As</a:t>
                      </a:r>
                      <a:r>
                        <a:rPr lang="en-IE" baseline="0" dirty="0" smtClean="0"/>
                        <a:t> the poet stared at the fish’s eyes, they </a:t>
                      </a:r>
                      <a:r>
                        <a:rPr lang="en-IE" baseline="0" dirty="0" smtClean="0">
                          <a:solidFill>
                            <a:srgbClr val="FF0000"/>
                          </a:solidFill>
                        </a:rPr>
                        <a:t>‘shifted a little’ </a:t>
                      </a:r>
                      <a:r>
                        <a:rPr lang="en-IE" baseline="0" dirty="0" smtClean="0"/>
                        <a:t>but they do not move to look at her. It is as if the eyes are drawn towards the light. This suggests the independence, the dignity and yet the vulnerability of the fish.</a:t>
                      </a:r>
                      <a:endParaRPr lang="en-IE" dirty="0"/>
                    </a:p>
                  </a:txBody>
                  <a:tcPr/>
                </a:tc>
              </a:tr>
            </a:tbl>
          </a:graphicData>
        </a:graphic>
      </p:graphicFrame>
      <p:sp>
        <p:nvSpPr>
          <p:cNvPr id="13" name="Right Arrow 12"/>
          <p:cNvSpPr/>
          <p:nvPr/>
        </p:nvSpPr>
        <p:spPr>
          <a:xfrm>
            <a:off x="2555776" y="1124744"/>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ight Arrow 13"/>
          <p:cNvSpPr/>
          <p:nvPr/>
        </p:nvSpPr>
        <p:spPr>
          <a:xfrm>
            <a:off x="6216263" y="952124"/>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Down Arrow 14"/>
          <p:cNvSpPr/>
          <p:nvPr/>
        </p:nvSpPr>
        <p:spPr>
          <a:xfrm>
            <a:off x="6948264" y="3140968"/>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Down Arrow 15"/>
          <p:cNvSpPr/>
          <p:nvPr/>
        </p:nvSpPr>
        <p:spPr>
          <a:xfrm>
            <a:off x="6955223" y="5589240"/>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Up Arrow 16"/>
          <p:cNvSpPr/>
          <p:nvPr/>
        </p:nvSpPr>
        <p:spPr>
          <a:xfrm>
            <a:off x="1200169" y="5879592"/>
            <a:ext cx="347495" cy="3577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3" descr="tinfoil-1"/>
          <p:cNvPicPr>
            <a:picLocks noChangeAspect="1" noChangeArrowheads="1"/>
          </p:cNvPicPr>
          <p:nvPr/>
        </p:nvPicPr>
        <p:blipFill>
          <a:blip r:embed="rId3"/>
          <a:srcRect/>
          <a:stretch>
            <a:fillRect/>
          </a:stretch>
        </p:blipFill>
        <p:spPr bwMode="auto">
          <a:xfrm>
            <a:off x="3275856" y="4149080"/>
            <a:ext cx="2232248" cy="1692188"/>
          </a:xfrm>
          <a:prstGeom prst="rect">
            <a:avLst/>
          </a:prstGeom>
          <a:noFill/>
          <a:ln w="9525">
            <a:noFill/>
            <a:miter lim="800000"/>
            <a:headEnd/>
            <a:tailEnd/>
          </a:ln>
        </p:spPr>
      </p:pic>
    </p:spTree>
    <p:extLst>
      <p:ext uri="{BB962C8B-B14F-4D97-AF65-F5344CB8AC3E}">
        <p14:creationId xmlns:p14="http://schemas.microsoft.com/office/powerpoint/2010/main" val="131423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pPr algn="just"/>
            <a:r>
              <a:rPr lang="en-IE" dirty="0" smtClean="0"/>
              <a:t>The poet admires the structure and arrangement of the parts of the fish’s jaw </a:t>
            </a:r>
            <a:r>
              <a:rPr lang="en-IE" dirty="0" smtClean="0">
                <a:solidFill>
                  <a:srgbClr val="FF0000"/>
                </a:solidFill>
              </a:rPr>
              <a:t>‘the mechanism of his jaw’. </a:t>
            </a:r>
            <a:r>
              <a:rPr lang="en-IE" dirty="0" smtClean="0"/>
              <a:t>The fish’s </a:t>
            </a:r>
            <a:r>
              <a:rPr lang="en-IE" dirty="0" smtClean="0">
                <a:solidFill>
                  <a:srgbClr val="FF0000"/>
                </a:solidFill>
              </a:rPr>
              <a:t>‘lower lip’ </a:t>
            </a:r>
            <a:r>
              <a:rPr lang="en-IE" dirty="0" smtClean="0"/>
              <a:t>is </a:t>
            </a:r>
            <a:r>
              <a:rPr lang="en-IE" dirty="0" smtClean="0">
                <a:solidFill>
                  <a:srgbClr val="FF0000"/>
                </a:solidFill>
              </a:rPr>
              <a:t>‘wet, grim and weaponlike’. </a:t>
            </a:r>
          </a:p>
          <a:p>
            <a:pPr algn="just"/>
            <a:endParaRPr lang="en-IE" dirty="0" smtClean="0">
              <a:solidFill>
                <a:srgbClr val="FF0000"/>
              </a:solidFill>
            </a:endParaRPr>
          </a:p>
          <a:p>
            <a:pPr algn="just"/>
            <a:endParaRPr lang="en-IE"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48880"/>
            <a:ext cx="5688631" cy="338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533853"/>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1"/>
            <a:ext cx="8064896" cy="864096"/>
          </a:xfrm>
        </p:spPr>
        <p:txBody>
          <a:bodyPr>
            <a:normAutofit fontScale="90000"/>
          </a:bodyPr>
          <a:lstStyle/>
          <a:p>
            <a:r>
              <a:rPr lang="en-IE" dirty="0" smtClean="0"/>
              <a:t>The five hooks in the fish’s jaw</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2258332096"/>
              </p:ext>
            </p:extLst>
          </p:nvPr>
        </p:nvGraphicFramePr>
        <p:xfrm>
          <a:off x="251520" y="1196752"/>
          <a:ext cx="8712968" cy="5400600"/>
        </p:xfrm>
        <a:graphic>
          <a:graphicData uri="http://schemas.openxmlformats.org/drawingml/2006/table">
            <a:tbl>
              <a:tblPr firstRow="1" bandRow="1">
                <a:tableStyleId>{9D7B26C5-4107-4FEC-AEDC-1716B250A1EF}</a:tableStyleId>
              </a:tblPr>
              <a:tblGrid>
                <a:gridCol w="8712968"/>
              </a:tblGrid>
              <a:tr h="54006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E" sz="2800" dirty="0" smtClean="0">
                          <a:solidFill>
                            <a:schemeClr val="tx1"/>
                          </a:solidFill>
                        </a:rPr>
                        <a:t>While she is examining the fish’s jaw, she notices there are ‘five big hooks’ lodged firmly in the fishes </a:t>
                      </a:r>
                      <a:r>
                        <a:rPr lang="en-IE" sz="2800" dirty="0" smtClean="0">
                          <a:solidFill>
                            <a:srgbClr val="FF0000"/>
                          </a:solidFill>
                        </a:rPr>
                        <a:t>‘lower lip’. </a:t>
                      </a:r>
                      <a:r>
                        <a:rPr lang="en-IE" sz="2800" dirty="0" smtClean="0">
                          <a:solidFill>
                            <a:schemeClr val="tx1"/>
                          </a:solidFill>
                        </a:rPr>
                        <a:t>These hooks have been lodged there for some time and have </a:t>
                      </a:r>
                      <a:r>
                        <a:rPr lang="en-IE" sz="2800" dirty="0" smtClean="0">
                          <a:solidFill>
                            <a:srgbClr val="FF0000"/>
                          </a:solidFill>
                        </a:rPr>
                        <a:t>‘grown firmly into his mouth’. </a:t>
                      </a:r>
                      <a:r>
                        <a:rPr lang="en-IE" sz="2800" dirty="0" smtClean="0">
                          <a:solidFill>
                            <a:schemeClr val="tx1"/>
                          </a:solidFill>
                        </a:rPr>
                        <a:t>Attached to the hooks are pieces of line and wire that would have once connected the hooks to the rod. The hooks with their ragged lines and wire are like </a:t>
                      </a:r>
                      <a:r>
                        <a:rPr lang="en-IE" sz="2800" dirty="0" smtClean="0">
                          <a:solidFill>
                            <a:srgbClr val="FF0000"/>
                          </a:solidFill>
                        </a:rPr>
                        <a:t>‘medals with their ribbons/frayed and wavering’. </a:t>
                      </a:r>
                      <a:r>
                        <a:rPr lang="en-IE" sz="2800" dirty="0" smtClean="0">
                          <a:solidFill>
                            <a:schemeClr val="tx1"/>
                          </a:solidFill>
                        </a:rPr>
                        <a:t>The five threads that hang from the hooks resemble </a:t>
                      </a:r>
                      <a:r>
                        <a:rPr lang="en-IE" sz="2800" dirty="0" smtClean="0">
                          <a:solidFill>
                            <a:srgbClr val="FF0000"/>
                          </a:solidFill>
                        </a:rPr>
                        <a:t>‘a five-haired beard of wisdom/trailing from his aching jaw’. </a:t>
                      </a:r>
                    </a:p>
                    <a:p>
                      <a:endParaRPr lang="en-IE" dirty="0"/>
                    </a:p>
                  </a:txBody>
                  <a:tcPr/>
                </a:tc>
              </a:tr>
            </a:tbl>
          </a:graphicData>
        </a:graphic>
      </p:graphicFrame>
    </p:spTree>
    <p:extLst>
      <p:ext uri="{BB962C8B-B14F-4D97-AF65-F5344CB8AC3E}">
        <p14:creationId xmlns:p14="http://schemas.microsoft.com/office/powerpoint/2010/main" val="702153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01266"/>
          </a:xfrm>
        </p:spPr>
        <p:txBody>
          <a:bodyPr/>
          <a:lstStyle/>
          <a:p>
            <a:r>
              <a:rPr lang="en-IE" dirty="0" smtClean="0"/>
              <a:t>The </a:t>
            </a:r>
            <a:endParaRPr lang="en-IE" dirty="0"/>
          </a:p>
        </p:txBody>
      </p:sp>
      <p:sp>
        <p:nvSpPr>
          <p:cNvPr id="3" name="Content Placeholder 2"/>
          <p:cNvSpPr>
            <a:spLocks noGrp="1"/>
          </p:cNvSpPr>
          <p:nvPr>
            <p:ph idx="1"/>
          </p:nvPr>
        </p:nvSpPr>
        <p:spPr>
          <a:xfrm>
            <a:off x="457200" y="1268760"/>
            <a:ext cx="8229600" cy="5186048"/>
          </a:xfrm>
        </p:spPr>
        <p:txBody>
          <a:bodyPr/>
          <a:lstStyle/>
          <a:p>
            <a:pPr algn="just"/>
            <a:r>
              <a:rPr lang="en-IE" dirty="0" smtClean="0"/>
              <a:t>Seeing the hooks in the fish’s jaw has a profound effect on the poet as she realises she is looking at something remarkable. This fish has been caught five times but each time it fought and won its freedom. </a:t>
            </a:r>
          </a:p>
          <a:p>
            <a:pPr algn="just"/>
            <a:r>
              <a:rPr lang="en-IE" dirty="0" smtClean="0"/>
              <a:t>She stares </a:t>
            </a:r>
            <a:r>
              <a:rPr lang="en-IE" smtClean="0"/>
              <a:t>and stares </a:t>
            </a:r>
            <a:r>
              <a:rPr lang="en-IE" dirty="0" smtClean="0"/>
              <a:t>at the fish and gets an overwhelming sense of </a:t>
            </a:r>
            <a:r>
              <a:rPr lang="en-IE" dirty="0" smtClean="0">
                <a:solidFill>
                  <a:srgbClr val="FF0000"/>
                </a:solidFill>
              </a:rPr>
              <a:t>‘victory’. </a:t>
            </a:r>
            <a:r>
              <a:rPr lang="en-IE" dirty="0" smtClean="0"/>
              <a:t>The world around her is transformed.</a:t>
            </a:r>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52840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638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4160"/>
          </a:xfrm>
        </p:spPr>
        <p:txBody>
          <a:bodyPr>
            <a:normAutofit lnSpcReduction="10000"/>
          </a:bodyPr>
          <a:lstStyle/>
          <a:p>
            <a:r>
              <a:rPr lang="en-IE" dirty="0" smtClean="0"/>
              <a:t>This sense that something marvellous has just occurred is heightened by the colours that surround the poet on the boat.</a:t>
            </a:r>
          </a:p>
          <a:p>
            <a:r>
              <a:rPr lang="en-IE" dirty="0" smtClean="0"/>
              <a:t>Oil has seeped into the pool of </a:t>
            </a:r>
            <a:r>
              <a:rPr lang="en-IE" dirty="0" smtClean="0">
                <a:solidFill>
                  <a:srgbClr val="FF0000"/>
                </a:solidFill>
              </a:rPr>
              <a:t>‘bilge’ </a:t>
            </a:r>
            <a:r>
              <a:rPr lang="en-IE" dirty="0" smtClean="0"/>
              <a:t>that lies at the bottom of the boat and this has created a multi-coloured effect around the engine of the boat that resembles a rainbow.</a:t>
            </a:r>
          </a:p>
          <a:p>
            <a:r>
              <a:rPr lang="en-IE" dirty="0" smtClean="0"/>
              <a:t>The poet says that the </a:t>
            </a:r>
            <a:r>
              <a:rPr lang="en-IE" dirty="0" smtClean="0">
                <a:solidFill>
                  <a:srgbClr val="FF0000"/>
                </a:solidFill>
              </a:rPr>
              <a:t>‘oil had spread a rainbow/around the rusted engine’. </a:t>
            </a:r>
            <a:r>
              <a:rPr lang="en-IE" dirty="0" smtClean="0"/>
              <a:t>The </a:t>
            </a:r>
            <a:r>
              <a:rPr lang="en-IE" dirty="0" smtClean="0">
                <a:solidFill>
                  <a:srgbClr val="FF0000"/>
                </a:solidFill>
              </a:rPr>
              <a:t>‘rusted engine’ </a:t>
            </a:r>
            <a:r>
              <a:rPr lang="en-IE" dirty="0" smtClean="0"/>
              <a:t>and the </a:t>
            </a:r>
            <a:r>
              <a:rPr lang="en-IE" dirty="0" smtClean="0">
                <a:solidFill>
                  <a:srgbClr val="FF0000"/>
                </a:solidFill>
              </a:rPr>
              <a:t>‘bailer rusted orange’</a:t>
            </a:r>
            <a:r>
              <a:rPr lang="en-IE" dirty="0" smtClean="0"/>
              <a:t> add to the vivid colours that surround the poet.</a:t>
            </a:r>
            <a:endParaRPr lang="en-IE" dirty="0"/>
          </a:p>
        </p:txBody>
      </p:sp>
    </p:spTree>
    <p:extLst>
      <p:ext uri="{BB962C8B-B14F-4D97-AF65-F5344CB8AC3E}">
        <p14:creationId xmlns:p14="http://schemas.microsoft.com/office/powerpoint/2010/main" val="4100231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6171140"/>
              </p:ext>
            </p:extLst>
          </p:nvPr>
        </p:nvGraphicFramePr>
        <p:xfrm>
          <a:off x="395536" y="6237312"/>
          <a:ext cx="8229600" cy="370840"/>
        </p:xfrm>
        <a:graphic>
          <a:graphicData uri="http://schemas.openxmlformats.org/drawingml/2006/table">
            <a:tbl>
              <a:tblPr firstRow="1" bandRow="1">
                <a:tableStyleId>{9D7B26C5-4107-4FEC-AEDC-1716B250A1EF}</a:tableStyleId>
              </a:tblPr>
              <a:tblGrid>
                <a:gridCol w="8229600"/>
              </a:tblGrid>
              <a:tr h="370840">
                <a:tc>
                  <a:txBody>
                    <a:bodyPr/>
                    <a:lstStyle/>
                    <a:p>
                      <a:pPr algn="ctr"/>
                      <a:r>
                        <a:rPr lang="en-IE" dirty="0" smtClean="0"/>
                        <a:t>Vivid</a:t>
                      </a:r>
                      <a:r>
                        <a:rPr lang="en-IE" baseline="0" dirty="0" smtClean="0"/>
                        <a:t> colours/multi-coloured effect. </a:t>
                      </a:r>
                      <a:endParaRPr lang="en-IE"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92" y="344632"/>
            <a:ext cx="7056784"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429000"/>
            <a:ext cx="4286250" cy="258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826" y="3461581"/>
            <a:ext cx="38100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6444208" y="1988840"/>
            <a:ext cx="978408" cy="484632"/>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
        <p:nvSpPr>
          <p:cNvPr id="6" name="Rectangle 5"/>
          <p:cNvSpPr/>
          <p:nvPr/>
        </p:nvSpPr>
        <p:spPr>
          <a:xfrm>
            <a:off x="7422616" y="344632"/>
            <a:ext cx="1613880" cy="21288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E" sz="2000" b="1" dirty="0" smtClean="0"/>
              <a:t>Can you clearly picture the similarities between these pictures?</a:t>
            </a:r>
            <a:endParaRPr lang="en-IE" sz="2000" b="1" dirty="0"/>
          </a:p>
        </p:txBody>
      </p:sp>
    </p:spTree>
    <p:extLst>
      <p:ext uri="{BB962C8B-B14F-4D97-AF65-F5344CB8AC3E}">
        <p14:creationId xmlns:p14="http://schemas.microsoft.com/office/powerpoint/2010/main" val="1269563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408712"/>
          </a:xfrm>
        </p:spPr>
        <p:txBody>
          <a:bodyPr/>
          <a:lstStyle/>
          <a:p>
            <a:r>
              <a:rPr lang="en-IE" dirty="0" smtClean="0"/>
              <a:t>For a brief moment, everything around the poet seems joyous and beautiful </a:t>
            </a:r>
            <a:r>
              <a:rPr lang="en-IE" dirty="0" smtClean="0">
                <a:solidFill>
                  <a:srgbClr val="FF0000"/>
                </a:solidFill>
              </a:rPr>
              <a:t>‘everything/was rainbow, rainbow, rainbow!’. </a:t>
            </a:r>
            <a:r>
              <a:rPr lang="en-IE" dirty="0" smtClean="0"/>
              <a:t>The little boat that she sits in is old, worn and dirty. The boat’s engine and bailer are rusty and the </a:t>
            </a:r>
            <a:r>
              <a:rPr lang="en-IE" dirty="0" smtClean="0">
                <a:solidFill>
                  <a:srgbClr val="FF0000"/>
                </a:solidFill>
              </a:rPr>
              <a:t>‘thwarts’ </a:t>
            </a:r>
            <a:r>
              <a:rPr lang="en-IE" dirty="0" smtClean="0"/>
              <a:t>are dry and cracked from the sun. </a:t>
            </a:r>
          </a:p>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185" y="3789040"/>
            <a:ext cx="2595761" cy="277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6273900" y="3012263"/>
            <a:ext cx="386332" cy="57606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Tree>
    <p:extLst>
      <p:ext uri="{BB962C8B-B14F-4D97-AF65-F5344CB8AC3E}">
        <p14:creationId xmlns:p14="http://schemas.microsoft.com/office/powerpoint/2010/main" val="3352623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2152"/>
          </a:xfrm>
        </p:spPr>
        <p:txBody>
          <a:bodyPr/>
          <a:lstStyle/>
          <a:p>
            <a:pPr algn="just"/>
            <a:r>
              <a:rPr lang="en-IE" dirty="0" smtClean="0"/>
              <a:t>However, this fish has momentarily transformed the space and all is seen in a new and wonderful light. </a:t>
            </a:r>
          </a:p>
          <a:p>
            <a:pPr algn="just"/>
            <a:r>
              <a:rPr lang="en-IE" dirty="0" smtClean="0"/>
              <a:t>The poets intentions are never made clear  but having seen </a:t>
            </a:r>
            <a:r>
              <a:rPr lang="en-IE" smtClean="0"/>
              <a:t>how it </a:t>
            </a:r>
            <a:r>
              <a:rPr lang="en-IE" dirty="0" smtClean="0"/>
              <a:t>fought for freedom and won five times, she decides that she will release it ‘</a:t>
            </a:r>
            <a:r>
              <a:rPr lang="en-IE" dirty="0" smtClean="0">
                <a:solidFill>
                  <a:srgbClr val="FF0000"/>
                </a:solidFill>
              </a:rPr>
              <a:t>And I let the fish go’. </a:t>
            </a:r>
          </a:p>
          <a:p>
            <a:pPr algn="just"/>
            <a:endParaRPr lang="en-IE"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717032"/>
            <a:ext cx="295232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401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hlinkClick r:id="rId2"/>
              </a:rPr>
              <a:t>CLICK HERE</a:t>
            </a:r>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1617491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338176"/>
          </a:xfrm>
        </p:spPr>
        <p:txBody>
          <a:bodyPr/>
          <a:lstStyle/>
          <a:p>
            <a:pPr algn="just"/>
            <a:endParaRPr lang="en-IE" dirty="0" smtClean="0"/>
          </a:p>
          <a:p>
            <a:pPr algn="just"/>
            <a:endParaRPr lang="en-IE" sz="3200" dirty="0" smtClean="0"/>
          </a:p>
          <a:p>
            <a:pPr algn="just"/>
            <a:endParaRPr lang="en-IE" sz="3200" dirty="0" smtClean="0"/>
          </a:p>
          <a:p>
            <a:pPr algn="just"/>
            <a:r>
              <a:rPr lang="en-IE" sz="3200" dirty="0" smtClean="0"/>
              <a:t>The poet has caught a </a:t>
            </a:r>
            <a:r>
              <a:rPr lang="en-IE" sz="3200" dirty="0" smtClean="0">
                <a:solidFill>
                  <a:srgbClr val="FF0000"/>
                </a:solidFill>
              </a:rPr>
              <a:t>‘tremendous’ </a:t>
            </a:r>
            <a:r>
              <a:rPr lang="en-IE" sz="3200" dirty="0" smtClean="0"/>
              <a:t>fish and she </a:t>
            </a:r>
            <a:r>
              <a:rPr lang="en-IE" sz="3200" dirty="0" smtClean="0"/>
              <a:t>holds </a:t>
            </a:r>
            <a:r>
              <a:rPr lang="en-IE" sz="3200" dirty="0" smtClean="0"/>
              <a:t>him </a:t>
            </a:r>
            <a:r>
              <a:rPr lang="en-IE" sz="3200" dirty="0" smtClean="0">
                <a:solidFill>
                  <a:srgbClr val="FF0000"/>
                </a:solidFill>
              </a:rPr>
              <a:t>‘beside the boat/half out of the water’</a:t>
            </a:r>
            <a:r>
              <a:rPr lang="en-IE" sz="3200" dirty="0" smtClean="0"/>
              <a:t> so that she can observe him. </a:t>
            </a:r>
          </a:p>
          <a:p>
            <a:pPr algn="just"/>
            <a:r>
              <a:rPr lang="en-IE" sz="3200" dirty="0" smtClean="0"/>
              <a:t>The fish is held by the hook that is caught </a:t>
            </a:r>
            <a:r>
              <a:rPr lang="en-IE" sz="3200" dirty="0" smtClean="0">
                <a:solidFill>
                  <a:srgbClr val="FF0000"/>
                </a:solidFill>
              </a:rPr>
              <a:t>‘fast in a corner of his mouth’. </a:t>
            </a:r>
          </a:p>
          <a:p>
            <a:pPr algn="just"/>
            <a:endParaRPr lang="en-IE" sz="3200" dirty="0" smtClean="0">
              <a:solidFill>
                <a:srgbClr val="FF0000"/>
              </a:solidFill>
            </a:endParaRPr>
          </a:p>
          <a:p>
            <a:pPr algn="just"/>
            <a:endParaRPr lang="en-IE" dirty="0" smtClean="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5229200"/>
            <a:ext cx="2088232" cy="1106617"/>
          </a:xfrm>
          <a:prstGeom prst="rect">
            <a:avLst/>
          </a:prstGeom>
        </p:spPr>
      </p:pic>
      <p:sp>
        <p:nvSpPr>
          <p:cNvPr id="2" name="Up Arrow 1"/>
          <p:cNvSpPr/>
          <p:nvPr/>
        </p:nvSpPr>
        <p:spPr>
          <a:xfrm>
            <a:off x="7241145" y="1622507"/>
            <a:ext cx="328207"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4" name="Table 3"/>
          <p:cNvGraphicFramePr>
            <a:graphicFrameLocks noGrp="1"/>
          </p:cNvGraphicFramePr>
          <p:nvPr>
            <p:extLst>
              <p:ext uri="{D42A27DB-BD31-4B8C-83A1-F6EECF244321}">
                <p14:modId xmlns:p14="http://schemas.microsoft.com/office/powerpoint/2010/main" val="4100143810"/>
              </p:ext>
            </p:extLst>
          </p:nvPr>
        </p:nvGraphicFramePr>
        <p:xfrm>
          <a:off x="5918608" y="209204"/>
          <a:ext cx="2687960" cy="1188720"/>
        </p:xfrm>
        <a:graphic>
          <a:graphicData uri="http://schemas.openxmlformats.org/drawingml/2006/table">
            <a:tbl>
              <a:tblPr firstRow="1" bandRow="1">
                <a:tableStyleId>{9D7B26C5-4107-4FEC-AEDC-1716B250A1EF}</a:tableStyleId>
              </a:tblPr>
              <a:tblGrid>
                <a:gridCol w="2687960"/>
              </a:tblGrid>
              <a:tr h="370840">
                <a:tc>
                  <a:txBody>
                    <a:bodyPr/>
                    <a:lstStyle/>
                    <a:p>
                      <a:r>
                        <a:rPr lang="en-IE" dirty="0" smtClean="0"/>
                        <a:t>This adjective adds interest and excitement immediately</a:t>
                      </a:r>
                      <a:endParaRPr lang="en-IE" dirty="0"/>
                    </a:p>
                  </a:txBody>
                  <a:tcPr/>
                </a:tc>
              </a:tr>
            </a:tbl>
          </a:graphicData>
        </a:graphic>
      </p:graphicFrame>
      <p:sp>
        <p:nvSpPr>
          <p:cNvPr id="5" name="Down Arrow 4"/>
          <p:cNvSpPr/>
          <p:nvPr/>
        </p:nvSpPr>
        <p:spPr>
          <a:xfrm>
            <a:off x="8316416" y="4645318"/>
            <a:ext cx="2423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7" name="Table 6"/>
          <p:cNvGraphicFramePr>
            <a:graphicFrameLocks noGrp="1"/>
          </p:cNvGraphicFramePr>
          <p:nvPr>
            <p:extLst>
              <p:ext uri="{D42A27DB-BD31-4B8C-83A1-F6EECF244321}">
                <p14:modId xmlns:p14="http://schemas.microsoft.com/office/powerpoint/2010/main" val="1907087593"/>
              </p:ext>
            </p:extLst>
          </p:nvPr>
        </p:nvGraphicFramePr>
        <p:xfrm>
          <a:off x="6184562" y="5301208"/>
          <a:ext cx="2769579" cy="1034609"/>
        </p:xfrm>
        <a:graphic>
          <a:graphicData uri="http://schemas.openxmlformats.org/drawingml/2006/table">
            <a:tbl>
              <a:tblPr firstRow="1" bandRow="1">
                <a:tableStyleId>{9D7B26C5-4107-4FEC-AEDC-1716B250A1EF}</a:tableStyleId>
              </a:tblPr>
              <a:tblGrid>
                <a:gridCol w="2769579"/>
              </a:tblGrid>
              <a:tr h="1034609">
                <a:tc>
                  <a:txBody>
                    <a:bodyPr/>
                    <a:lstStyle/>
                    <a:p>
                      <a:r>
                        <a:rPr lang="en-IE" dirty="0" smtClean="0"/>
                        <a:t>The word ‘fast’ adds</a:t>
                      </a:r>
                      <a:r>
                        <a:rPr lang="en-IE" baseline="0" dirty="0" smtClean="0"/>
                        <a:t> to the dramatic quality of the opening lines. </a:t>
                      </a:r>
                      <a:endParaRPr lang="en-IE" dirty="0"/>
                    </a:p>
                  </a:txBody>
                  <a:tcPr/>
                </a:tc>
              </a:tr>
            </a:tbl>
          </a:graphicData>
        </a:graphic>
      </p:graphicFrame>
    </p:spTree>
    <p:extLst>
      <p:ext uri="{BB962C8B-B14F-4D97-AF65-F5344CB8AC3E}">
        <p14:creationId xmlns:p14="http://schemas.microsoft.com/office/powerpoint/2010/main" val="2733057462"/>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2152"/>
          </a:xfrm>
        </p:spPr>
        <p:txBody>
          <a:bodyPr/>
          <a:lstStyle/>
          <a:p>
            <a:pPr algn="just"/>
            <a:r>
              <a:rPr lang="en-IE" dirty="0" smtClean="0"/>
              <a:t>It is a considerable weight and it makes a grunting sound as it hangs alongside the boat </a:t>
            </a:r>
            <a:r>
              <a:rPr lang="en-IE" dirty="0" smtClean="0">
                <a:solidFill>
                  <a:srgbClr val="FF0000"/>
                </a:solidFill>
              </a:rPr>
              <a:t>‘He hung a grunting weight’. </a:t>
            </a:r>
          </a:p>
          <a:p>
            <a:pPr algn="just"/>
            <a:r>
              <a:rPr lang="en-IE" dirty="0" smtClean="0"/>
              <a:t>Considering it is such a large fish, the poet is surprised that ‘</a:t>
            </a:r>
            <a:r>
              <a:rPr lang="en-IE" dirty="0" smtClean="0">
                <a:solidFill>
                  <a:srgbClr val="FF0000"/>
                </a:solidFill>
              </a:rPr>
              <a:t>He didn’t fight/He hadn’t fought at all’. </a:t>
            </a:r>
            <a:r>
              <a:rPr lang="en-IE" dirty="0" smtClean="0"/>
              <a:t>The fish submitted.</a:t>
            </a:r>
          </a:p>
          <a:p>
            <a:pPr algn="just"/>
            <a:endParaRPr lang="en-IE"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501008"/>
            <a:ext cx="3810000" cy="2711202"/>
          </a:xfrm>
          <a:prstGeom prst="rect">
            <a:avLst/>
          </a:prstGeom>
        </p:spPr>
      </p:pic>
      <p:sp>
        <p:nvSpPr>
          <p:cNvPr id="2" name="Down Arrow 1"/>
          <p:cNvSpPr/>
          <p:nvPr/>
        </p:nvSpPr>
        <p:spPr>
          <a:xfrm>
            <a:off x="2288138" y="3284984"/>
            <a:ext cx="2423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5" name="Table 4"/>
          <p:cNvGraphicFramePr>
            <a:graphicFrameLocks noGrp="1"/>
          </p:cNvGraphicFramePr>
          <p:nvPr>
            <p:extLst>
              <p:ext uri="{D42A27DB-BD31-4B8C-83A1-F6EECF244321}">
                <p14:modId xmlns:p14="http://schemas.microsoft.com/office/powerpoint/2010/main" val="3191645782"/>
              </p:ext>
            </p:extLst>
          </p:nvPr>
        </p:nvGraphicFramePr>
        <p:xfrm>
          <a:off x="993308" y="4077072"/>
          <a:ext cx="2831976" cy="2135138"/>
        </p:xfrm>
        <a:graphic>
          <a:graphicData uri="http://schemas.openxmlformats.org/drawingml/2006/table">
            <a:tbl>
              <a:tblPr firstRow="1" bandRow="1">
                <a:tableStyleId>{9D7B26C5-4107-4FEC-AEDC-1716B250A1EF}</a:tableStyleId>
              </a:tblPr>
              <a:tblGrid>
                <a:gridCol w="2831976"/>
              </a:tblGrid>
              <a:tr h="2135138">
                <a:tc>
                  <a:txBody>
                    <a:bodyPr/>
                    <a:lstStyle/>
                    <a:p>
                      <a:r>
                        <a:rPr lang="en-IE" dirty="0" smtClean="0"/>
                        <a:t>The focus</a:t>
                      </a:r>
                      <a:r>
                        <a:rPr lang="en-IE" baseline="0" dirty="0" smtClean="0"/>
                        <a:t> shifts with the second sentence from Bishop to the fish, from fisher to the </a:t>
                      </a:r>
                      <a:r>
                        <a:rPr lang="en-IE" baseline="0" smtClean="0"/>
                        <a:t>item caught. </a:t>
                      </a:r>
                      <a:endParaRPr lang="en-IE" dirty="0"/>
                    </a:p>
                  </a:txBody>
                  <a:tcPr/>
                </a:tc>
              </a:tr>
            </a:tbl>
          </a:graphicData>
        </a:graphic>
      </p:graphicFrame>
    </p:spTree>
    <p:extLst>
      <p:ext uri="{BB962C8B-B14F-4D97-AF65-F5344CB8AC3E}">
        <p14:creationId xmlns:p14="http://schemas.microsoft.com/office/powerpoint/2010/main" val="1519594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568952" cy="6194160"/>
          </a:xfrm>
        </p:spPr>
        <p:txBody>
          <a:bodyPr>
            <a:normAutofit/>
          </a:bodyPr>
          <a:lstStyle/>
          <a:p>
            <a:pPr marL="64008" indent="0" algn="ctr">
              <a:buNone/>
            </a:pPr>
            <a:r>
              <a:rPr lang="en-IE" b="1" dirty="0" smtClean="0"/>
              <a:t>The Fish’s Appearance</a:t>
            </a:r>
          </a:p>
          <a:p>
            <a:pPr algn="just"/>
            <a:r>
              <a:rPr lang="en-IE" sz="2800" dirty="0" smtClean="0"/>
              <a:t>The fish is </a:t>
            </a:r>
            <a:r>
              <a:rPr lang="en-IE" sz="2800" dirty="0" smtClean="0">
                <a:solidFill>
                  <a:srgbClr val="FF0000"/>
                </a:solidFill>
              </a:rPr>
              <a:t>‘grunting’, </a:t>
            </a:r>
            <a:r>
              <a:rPr lang="en-IE" sz="2800" dirty="0" smtClean="0"/>
              <a:t>ugly </a:t>
            </a:r>
            <a:r>
              <a:rPr lang="en-IE" sz="2800" dirty="0" smtClean="0">
                <a:solidFill>
                  <a:srgbClr val="FF0000"/>
                </a:solidFill>
              </a:rPr>
              <a:t>‘homely’ </a:t>
            </a:r>
            <a:r>
              <a:rPr lang="en-IE" sz="2800" dirty="0" smtClean="0"/>
              <a:t>and worn or damaged </a:t>
            </a:r>
            <a:r>
              <a:rPr lang="en-IE" sz="2800" dirty="0" smtClean="0">
                <a:solidFill>
                  <a:srgbClr val="FF0000"/>
                </a:solidFill>
              </a:rPr>
              <a:t>‘battered’ </a:t>
            </a:r>
            <a:r>
              <a:rPr lang="en-IE" sz="2800" dirty="0" smtClean="0"/>
              <a:t>in appearance. These words capture the exhausted and ugly state of the fish. </a:t>
            </a:r>
          </a:p>
          <a:p>
            <a:pPr algn="just"/>
            <a:r>
              <a:rPr lang="en-IE" sz="2800" dirty="0" smtClean="0"/>
              <a:t>However, the word </a:t>
            </a:r>
            <a:r>
              <a:rPr lang="en-IE" sz="2800" dirty="0" smtClean="0">
                <a:solidFill>
                  <a:srgbClr val="FF0000"/>
                </a:solidFill>
              </a:rPr>
              <a:t>‘venerable’ </a:t>
            </a:r>
            <a:r>
              <a:rPr lang="en-IE" sz="2800" dirty="0" smtClean="0"/>
              <a:t>casts a different light as it may mean aged looking and worthy of reverence. </a:t>
            </a:r>
          </a:p>
          <a:p>
            <a:pPr algn="just"/>
            <a:r>
              <a:rPr lang="en-IE" sz="2800" dirty="0" smtClean="0"/>
              <a:t>It’s skin is brown and it hangs off him </a:t>
            </a:r>
            <a:r>
              <a:rPr lang="en-IE" sz="2800" dirty="0" smtClean="0">
                <a:solidFill>
                  <a:srgbClr val="FF0000"/>
                </a:solidFill>
              </a:rPr>
              <a:t>‘in strips’</a:t>
            </a:r>
            <a:r>
              <a:rPr lang="en-IE" sz="2800" dirty="0" smtClean="0"/>
              <a:t>, much like strips of ancient wallpaper. </a:t>
            </a:r>
          </a:p>
        </p:txBody>
      </p:sp>
    </p:spTree>
    <p:extLst>
      <p:ext uri="{BB962C8B-B14F-4D97-AF65-F5344CB8AC3E}">
        <p14:creationId xmlns:p14="http://schemas.microsoft.com/office/powerpoint/2010/main" val="19946644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64770"/>
          </a:xfrm>
        </p:spPr>
        <p:txBody>
          <a:bodyPr/>
          <a:lstStyle/>
          <a:p>
            <a:pPr marL="64008" indent="0" algn="ctr">
              <a:buNone/>
            </a:pPr>
            <a:r>
              <a:rPr lang="en-IE" sz="3200" b="1" dirty="0" smtClean="0"/>
              <a:t>Line 9 begins a thorough investigation and observation of the fish</a:t>
            </a:r>
          </a:p>
          <a:p>
            <a:pPr algn="just"/>
            <a:r>
              <a:rPr lang="en-IE" sz="2800" dirty="0" smtClean="0"/>
              <a:t>`</a:t>
            </a:r>
            <a:r>
              <a:rPr lang="en-IE" sz="2800" dirty="0"/>
              <a:t>There are also </a:t>
            </a:r>
            <a:r>
              <a:rPr lang="en-IE" sz="2800" dirty="0">
                <a:solidFill>
                  <a:srgbClr val="FF0000"/>
                </a:solidFill>
              </a:rPr>
              <a:t>‘darker brown’</a:t>
            </a:r>
            <a:r>
              <a:rPr lang="en-IE" sz="2800" dirty="0"/>
              <a:t> patterns on the fish, similar to patterns on wallpaper that have become </a:t>
            </a:r>
            <a:r>
              <a:rPr lang="en-IE" sz="2800" dirty="0">
                <a:solidFill>
                  <a:srgbClr val="FF0000"/>
                </a:solidFill>
              </a:rPr>
              <a:t>‘stained’ </a:t>
            </a:r>
            <a:r>
              <a:rPr lang="en-IE" sz="2800" dirty="0"/>
              <a:t>and faded over time </a:t>
            </a:r>
            <a:r>
              <a:rPr lang="en-IE" sz="2800" dirty="0">
                <a:solidFill>
                  <a:srgbClr val="FF0000"/>
                </a:solidFill>
              </a:rPr>
              <a:t>‘shapes like full-blown roses/stained and lost through age’. </a:t>
            </a:r>
            <a:r>
              <a:rPr lang="en-IE" sz="2800" dirty="0" smtClean="0"/>
              <a:t>The simile used here is a beautiful image even if the shapes of the fish are lost through age.</a:t>
            </a:r>
            <a:endParaRPr lang="en-IE" sz="2800" dirty="0">
              <a:solidFill>
                <a:srgbClr val="FF0000"/>
              </a:solidFill>
            </a:endParaRPr>
          </a:p>
          <a:p>
            <a:endParaRPr lang="en-IE" sz="2800" dirty="0"/>
          </a:p>
        </p:txBody>
      </p:sp>
      <p:pic>
        <p:nvPicPr>
          <p:cNvPr id="4" name="Picture 2"/>
          <p:cNvPicPr>
            <a:picLocks noChangeAspect="1" noChangeArrowheads="1"/>
          </p:cNvPicPr>
          <p:nvPr/>
        </p:nvPicPr>
        <p:blipFill>
          <a:blip r:embed="rId2"/>
          <a:srcRect/>
          <a:stretch>
            <a:fillRect/>
          </a:stretch>
        </p:blipFill>
        <p:spPr bwMode="auto">
          <a:xfrm>
            <a:off x="1259632" y="4509120"/>
            <a:ext cx="2794070" cy="2216298"/>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644009" y="4509120"/>
            <a:ext cx="2736304" cy="2216298"/>
          </a:xfrm>
          <a:prstGeom prst="rect">
            <a:avLst/>
          </a:prstGeom>
          <a:noFill/>
          <a:ln w="9525">
            <a:noFill/>
            <a:miter lim="800000"/>
            <a:headEnd/>
            <a:tailEnd/>
          </a:ln>
          <a:effectLst/>
        </p:spPr>
      </p:pic>
    </p:spTree>
    <p:extLst>
      <p:ext uri="{BB962C8B-B14F-4D97-AF65-F5344CB8AC3E}">
        <p14:creationId xmlns:p14="http://schemas.microsoft.com/office/powerpoint/2010/main" val="11976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928992" cy="6597352"/>
          </a:xfrm>
        </p:spPr>
        <p:txBody>
          <a:bodyPr/>
          <a:lstStyle/>
          <a:p>
            <a:pPr algn="just"/>
            <a:r>
              <a:rPr lang="en-IE" dirty="0" smtClean="0"/>
              <a:t>The fish intrigues Bishop, it fascinates and frightens her, teaching her something about the fish and something about herself. </a:t>
            </a:r>
          </a:p>
          <a:p>
            <a:pPr algn="just"/>
            <a:r>
              <a:rPr lang="en-IE" dirty="0" smtClean="0"/>
              <a:t>A less attractive aspect of the fish is revealed and we are told that it is </a:t>
            </a:r>
            <a:r>
              <a:rPr lang="en-IE" dirty="0" smtClean="0">
                <a:solidFill>
                  <a:srgbClr val="FF0000"/>
                </a:solidFill>
              </a:rPr>
              <a:t>‘speckled with barnacles’,</a:t>
            </a:r>
            <a:r>
              <a:rPr lang="en-IE" dirty="0" smtClean="0"/>
              <a:t> small shelled creatures that have attached themselves to the fish’s body. These barnacles form white, rose shaped patterns </a:t>
            </a:r>
            <a:r>
              <a:rPr lang="en-IE" dirty="0" smtClean="0">
                <a:solidFill>
                  <a:srgbClr val="FF0000"/>
                </a:solidFill>
              </a:rPr>
              <a:t>‘fine rosettes of lime’. </a:t>
            </a:r>
          </a:p>
          <a:p>
            <a:pPr algn="just"/>
            <a:r>
              <a:rPr lang="en-IE" dirty="0" smtClean="0"/>
              <a:t>The fish’s skin is also </a:t>
            </a:r>
            <a:r>
              <a:rPr lang="en-IE" dirty="0" smtClean="0">
                <a:solidFill>
                  <a:srgbClr val="FF0000"/>
                </a:solidFill>
              </a:rPr>
              <a:t>‘infested with sea-lice’. </a:t>
            </a:r>
          </a:p>
          <a:p>
            <a:pPr marL="64008" indent="0" algn="just">
              <a:buNone/>
            </a:pPr>
            <a:endParaRPr lang="en-IE" dirty="0" smtClean="0">
              <a:solidFill>
                <a:srgbClr val="FF0000"/>
              </a:solidFill>
            </a:endParaRPr>
          </a:p>
          <a:p>
            <a:pPr algn="just"/>
            <a:endParaRPr lang="en-IE"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5157192"/>
            <a:ext cx="4104456" cy="1512168"/>
          </a:xfrm>
          <a:prstGeom prst="rect">
            <a:avLst/>
          </a:prstGeom>
        </p:spPr>
      </p:pic>
      <p:sp>
        <p:nvSpPr>
          <p:cNvPr id="2" name="Down Arrow 1"/>
          <p:cNvSpPr/>
          <p:nvPr/>
        </p:nvSpPr>
        <p:spPr>
          <a:xfrm>
            <a:off x="2051720" y="5157192"/>
            <a:ext cx="2423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5" name="Table 4"/>
          <p:cNvGraphicFramePr>
            <a:graphicFrameLocks noGrp="1"/>
          </p:cNvGraphicFramePr>
          <p:nvPr>
            <p:extLst>
              <p:ext uri="{D42A27DB-BD31-4B8C-83A1-F6EECF244321}">
                <p14:modId xmlns:p14="http://schemas.microsoft.com/office/powerpoint/2010/main" val="3694773520"/>
              </p:ext>
            </p:extLst>
          </p:nvPr>
        </p:nvGraphicFramePr>
        <p:xfrm>
          <a:off x="493836" y="5524890"/>
          <a:ext cx="3600400" cy="1144470"/>
        </p:xfrm>
        <a:graphic>
          <a:graphicData uri="http://schemas.openxmlformats.org/drawingml/2006/table">
            <a:tbl>
              <a:tblPr firstRow="1" bandRow="1">
                <a:tableStyleId>{9D7B26C5-4107-4FEC-AEDC-1716B250A1EF}</a:tableStyleId>
              </a:tblPr>
              <a:tblGrid>
                <a:gridCol w="3600400"/>
              </a:tblGrid>
              <a:tr h="1144470">
                <a:tc>
                  <a:txBody>
                    <a:bodyPr/>
                    <a:lstStyle/>
                    <a:p>
                      <a:r>
                        <a:rPr lang="en-IE" dirty="0" smtClean="0"/>
                        <a:t>The colours lime, white and green vividly help to create the complete picture. </a:t>
                      </a:r>
                      <a:endParaRPr lang="en-IE" dirty="0"/>
                    </a:p>
                  </a:txBody>
                  <a:tcPr/>
                </a:tc>
              </a:tr>
            </a:tbl>
          </a:graphicData>
        </a:graphic>
      </p:graphicFrame>
    </p:spTree>
    <p:extLst>
      <p:ext uri="{BB962C8B-B14F-4D97-AF65-F5344CB8AC3E}">
        <p14:creationId xmlns:p14="http://schemas.microsoft.com/office/powerpoint/2010/main" val="211414416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69560" cy="6408712"/>
          </a:xfrm>
        </p:spPr>
        <p:txBody>
          <a:bodyPr/>
          <a:lstStyle/>
          <a:p>
            <a:pPr algn="just"/>
            <a:r>
              <a:rPr lang="en-IE" dirty="0" smtClean="0"/>
              <a:t>The movement of the fish’s gills draws the poets attention  to the fact that the fish is out of his natural environment </a:t>
            </a:r>
            <a:r>
              <a:rPr lang="en-IE" dirty="0"/>
              <a:t>and that the air he </a:t>
            </a:r>
            <a:r>
              <a:rPr lang="en-IE" dirty="0" smtClean="0"/>
              <a:t>breathes is </a:t>
            </a:r>
            <a:r>
              <a:rPr lang="en-IE" dirty="0" smtClean="0">
                <a:solidFill>
                  <a:srgbClr val="FF0000"/>
                </a:solidFill>
              </a:rPr>
              <a:t>‘terrible oxygen’ </a:t>
            </a:r>
            <a:r>
              <a:rPr lang="en-IE" dirty="0" smtClean="0"/>
              <a:t>to him. He will die if its gills drink in the air.</a:t>
            </a:r>
          </a:p>
          <a:p>
            <a:pPr algn="just"/>
            <a:r>
              <a:rPr lang="en-IE" dirty="0" smtClean="0"/>
              <a:t>The sharp blood-filled gills are </a:t>
            </a:r>
            <a:r>
              <a:rPr lang="en-IE" dirty="0" smtClean="0">
                <a:solidFill>
                  <a:srgbClr val="FF0000"/>
                </a:solidFill>
              </a:rPr>
              <a:t>‘frightening’ </a:t>
            </a:r>
            <a:r>
              <a:rPr lang="en-IE" dirty="0" smtClean="0"/>
              <a:t>to the poet and she thinks how they </a:t>
            </a:r>
            <a:r>
              <a:rPr lang="en-IE" dirty="0" smtClean="0">
                <a:solidFill>
                  <a:srgbClr val="FF0000"/>
                </a:solidFill>
              </a:rPr>
              <a:t>‘can cut so badly’. </a:t>
            </a:r>
            <a:r>
              <a:rPr lang="en-IE" dirty="0" smtClean="0"/>
              <a:t>While the fish is breathing in the terrible oxygen, the poet imagines an aspect of the fish invisible to the naked eye, its internals. </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4941168"/>
            <a:ext cx="1396752" cy="1728192"/>
          </a:xfrm>
          <a:prstGeom prst="rect">
            <a:avLst/>
          </a:prstGeom>
        </p:spPr>
      </p:pic>
    </p:spTree>
    <p:extLst>
      <p:ext uri="{BB962C8B-B14F-4D97-AF65-F5344CB8AC3E}">
        <p14:creationId xmlns:p14="http://schemas.microsoft.com/office/powerpoint/2010/main" val="14076663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13234"/>
          </a:xfrm>
        </p:spPr>
        <p:txBody>
          <a:bodyPr>
            <a:normAutofit fontScale="90000"/>
          </a:bodyPr>
          <a:lstStyle/>
          <a:p>
            <a:r>
              <a:rPr lang="en-IE" dirty="0" smtClean="0"/>
              <a:t>She thinks of:</a:t>
            </a:r>
            <a:endParaRPr lang="en-IE" dirty="0"/>
          </a:p>
        </p:txBody>
      </p:sp>
      <p:sp>
        <p:nvSpPr>
          <p:cNvPr id="3" name="Content Placeholder 2"/>
          <p:cNvSpPr>
            <a:spLocks noGrp="1"/>
          </p:cNvSpPr>
          <p:nvPr>
            <p:ph idx="1"/>
          </p:nvPr>
        </p:nvSpPr>
        <p:spPr>
          <a:xfrm>
            <a:off x="457200" y="908720"/>
            <a:ext cx="8507288" cy="5546088"/>
          </a:xfrm>
        </p:spPr>
        <p:txBody>
          <a:bodyPr>
            <a:normAutofit/>
          </a:bodyPr>
          <a:lstStyle/>
          <a:p>
            <a:r>
              <a:rPr lang="en-IE" sz="2400" dirty="0" smtClean="0"/>
              <a:t>The </a:t>
            </a:r>
            <a:r>
              <a:rPr lang="en-IE" sz="2400" dirty="0" smtClean="0">
                <a:solidFill>
                  <a:srgbClr val="FF0000"/>
                </a:solidFill>
              </a:rPr>
              <a:t>‘course white </a:t>
            </a:r>
            <a:r>
              <a:rPr lang="en-IE" sz="2400" dirty="0" smtClean="0">
                <a:solidFill>
                  <a:srgbClr val="FF0000"/>
                </a:solidFill>
              </a:rPr>
              <a:t>flesh’ </a:t>
            </a:r>
            <a:r>
              <a:rPr lang="en-IE" sz="2400" dirty="0" smtClean="0"/>
              <a:t>and how it is tightly </a:t>
            </a:r>
            <a:r>
              <a:rPr lang="en-IE" sz="2400" dirty="0" smtClean="0">
                <a:solidFill>
                  <a:srgbClr val="FF0000"/>
                </a:solidFill>
              </a:rPr>
              <a:t>‘packed in’ </a:t>
            </a:r>
            <a:r>
              <a:rPr lang="en-IE" sz="2400" dirty="0" smtClean="0"/>
              <a:t>and overlapped like a bird’s plummage ‘like feathers’.</a:t>
            </a:r>
          </a:p>
          <a:p>
            <a:r>
              <a:rPr lang="en-IE" sz="2400" dirty="0" smtClean="0"/>
              <a:t>She thinks of the fish’s </a:t>
            </a:r>
            <a:r>
              <a:rPr lang="en-IE" sz="2400" dirty="0" smtClean="0">
                <a:solidFill>
                  <a:srgbClr val="FF0000"/>
                </a:solidFill>
              </a:rPr>
              <a:t>‘big bones and the little bones’. </a:t>
            </a:r>
          </a:p>
          <a:p>
            <a:r>
              <a:rPr lang="en-IE" sz="2400" dirty="0" smtClean="0"/>
              <a:t>She imagines the </a:t>
            </a:r>
            <a:r>
              <a:rPr lang="en-IE" sz="2400" dirty="0" smtClean="0">
                <a:solidFill>
                  <a:srgbClr val="FF0000"/>
                </a:solidFill>
              </a:rPr>
              <a:t>‘dramatic reds and blacks/of his shiny entrails’.  </a:t>
            </a:r>
            <a:endParaRPr lang="en-IE" sz="24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3356992"/>
            <a:ext cx="1152128" cy="1371581"/>
          </a:xfrm>
          <a:prstGeom prst="rect">
            <a:avLst/>
          </a:prstGeom>
        </p:spPr>
      </p:pic>
      <p:sp>
        <p:nvSpPr>
          <p:cNvPr id="5" name="Down Arrow 4"/>
          <p:cNvSpPr/>
          <p:nvPr/>
        </p:nvSpPr>
        <p:spPr>
          <a:xfrm>
            <a:off x="2339558" y="3623872"/>
            <a:ext cx="24231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425158" y="4069343"/>
            <a:ext cx="914400" cy="648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E" dirty="0" smtClean="0"/>
              <a:t>Guts</a:t>
            </a:r>
            <a:endParaRPr lang="en-IE"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18464">
            <a:off x="3379439" y="3676332"/>
            <a:ext cx="1531418" cy="92148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66096382"/>
              </p:ext>
            </p:extLst>
          </p:nvPr>
        </p:nvGraphicFramePr>
        <p:xfrm>
          <a:off x="1547664" y="5229200"/>
          <a:ext cx="5400600" cy="1310640"/>
        </p:xfrm>
        <a:graphic>
          <a:graphicData uri="http://schemas.openxmlformats.org/drawingml/2006/table">
            <a:tbl>
              <a:tblPr firstRow="1" bandRow="1">
                <a:tableStyleId>{9D7B26C5-4107-4FEC-AEDC-1716B250A1EF}</a:tableStyleId>
              </a:tblPr>
              <a:tblGrid>
                <a:gridCol w="5400600"/>
              </a:tblGrid>
              <a:tr h="1296144">
                <a:tc>
                  <a:txBody>
                    <a:bodyPr/>
                    <a:lstStyle/>
                    <a:p>
                      <a:pPr algn="just"/>
                      <a:r>
                        <a:rPr lang="en-IE" sz="2000" dirty="0" smtClean="0"/>
                        <a:t>The</a:t>
                      </a:r>
                      <a:r>
                        <a:rPr lang="en-IE" sz="2000" baseline="0" dirty="0" smtClean="0"/>
                        <a:t> image of the feathers, the use of ‘little’, the colours red, black and pink signal Bishops sympathetic imaginative response. </a:t>
                      </a:r>
                      <a:endParaRPr lang="en-IE" sz="2000" dirty="0"/>
                    </a:p>
                  </a:txBody>
                  <a:tcPr/>
                </a:tc>
              </a:tr>
            </a:tbl>
          </a:graphicData>
        </a:graphic>
      </p:graphicFrame>
    </p:spTree>
    <p:extLst>
      <p:ext uri="{BB962C8B-B14F-4D97-AF65-F5344CB8AC3E}">
        <p14:creationId xmlns:p14="http://schemas.microsoft.com/office/powerpoint/2010/main" val="15537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467544" y="4497016"/>
            <a:ext cx="3528392" cy="1656184"/>
          </a:xfrm>
          <a:prstGeom prst="rect">
            <a:avLst/>
          </a:prstGeom>
          <a:noFill/>
          <a:ln w="9525">
            <a:noFill/>
            <a:miter lim="800000"/>
            <a:headEnd/>
            <a:tailEnd/>
          </a:ln>
          <a:effectLst/>
        </p:spPr>
      </p:pic>
      <p:sp>
        <p:nvSpPr>
          <p:cNvPr id="5" name="Right Arrow 4"/>
          <p:cNvSpPr/>
          <p:nvPr/>
        </p:nvSpPr>
        <p:spPr>
          <a:xfrm>
            <a:off x="4272770" y="5097849"/>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3"/>
          <a:srcRect/>
          <a:stretch>
            <a:fillRect/>
          </a:stretch>
        </p:blipFill>
        <p:spPr bwMode="auto">
          <a:xfrm>
            <a:off x="5220072" y="4509120"/>
            <a:ext cx="3600400" cy="1662091"/>
          </a:xfrm>
          <a:prstGeom prst="rect">
            <a:avLst/>
          </a:prstGeom>
          <a:noFill/>
          <a:ln w="9525">
            <a:noFill/>
            <a:miter lim="800000"/>
            <a:headEnd/>
            <a:tailEnd/>
          </a:ln>
          <a:effectLst/>
        </p:spPr>
      </p:pic>
      <p:graphicFrame>
        <p:nvGraphicFramePr>
          <p:cNvPr id="7" name="Table 6"/>
          <p:cNvGraphicFramePr>
            <a:graphicFrameLocks noGrp="1"/>
          </p:cNvGraphicFramePr>
          <p:nvPr>
            <p:extLst>
              <p:ext uri="{D42A27DB-BD31-4B8C-83A1-F6EECF244321}">
                <p14:modId xmlns:p14="http://schemas.microsoft.com/office/powerpoint/2010/main" val="2728879693"/>
              </p:ext>
            </p:extLst>
          </p:nvPr>
        </p:nvGraphicFramePr>
        <p:xfrm>
          <a:off x="467544" y="188640"/>
          <a:ext cx="8208912" cy="3931920"/>
        </p:xfrm>
        <a:graphic>
          <a:graphicData uri="http://schemas.openxmlformats.org/drawingml/2006/table">
            <a:tbl>
              <a:tblPr firstRow="1" bandRow="1">
                <a:tableStyleId>{9D7B26C5-4107-4FEC-AEDC-1716B250A1EF}</a:tableStyleId>
              </a:tblPr>
              <a:tblGrid>
                <a:gridCol w="8208912"/>
              </a:tblGrid>
              <a:tr h="2520280">
                <a:tc>
                  <a:txBody>
                    <a:bodyPr/>
                    <a:lstStyle/>
                    <a:p>
                      <a:r>
                        <a:rPr lang="en-IE" sz="2800" b="0" dirty="0" smtClean="0">
                          <a:latin typeface="+mj-lt"/>
                        </a:rPr>
                        <a:t>The </a:t>
                      </a:r>
                      <a:r>
                        <a:rPr lang="en-IE" sz="2800" b="0" dirty="0" smtClean="0">
                          <a:solidFill>
                            <a:srgbClr val="FF0000"/>
                          </a:solidFill>
                          <a:latin typeface="+mj-lt"/>
                        </a:rPr>
                        <a:t>‘big peony’</a:t>
                      </a:r>
                      <a:r>
                        <a:rPr lang="en-IE" sz="2800" b="0" dirty="0" smtClean="0">
                          <a:latin typeface="+mj-lt"/>
                        </a:rPr>
                        <a:t> is both a startling and beautiful image. The guts</a:t>
                      </a:r>
                      <a:r>
                        <a:rPr lang="en-IE" sz="2800" b="0" baseline="0" dirty="0" smtClean="0">
                          <a:latin typeface="+mj-lt"/>
                        </a:rPr>
                        <a:t> of a fish are usually not viewed in this delicate and imaginative manner. It brings us back to line 14, where the fish's skin was also described in terms of flower imagery – the shapes of full blown roses. </a:t>
                      </a:r>
                    </a:p>
                    <a:p>
                      <a:endParaRPr lang="en-IE" sz="2800" b="0" baseline="0" dirty="0" smtClean="0">
                        <a:latin typeface="+mj-lt"/>
                      </a:endParaRPr>
                    </a:p>
                    <a:p>
                      <a:r>
                        <a:rPr lang="en-IE" sz="2800" b="0" baseline="0" dirty="0" smtClean="0">
                          <a:latin typeface="+mj-lt"/>
                        </a:rPr>
                        <a:t>This fish is only ugly to the careless observer. Bishop has recognised its beauty. </a:t>
                      </a:r>
                      <a:endParaRPr lang="en-IE" sz="2800" b="0" dirty="0">
                        <a:latin typeface="+mj-lt"/>
                      </a:endParaRPr>
                    </a:p>
                  </a:txBody>
                  <a:tcPr/>
                </a:tc>
              </a:tr>
            </a:tbl>
          </a:graphicData>
        </a:graphic>
      </p:graphicFrame>
    </p:spTree>
    <p:extLst>
      <p:ext uri="{BB962C8B-B14F-4D97-AF65-F5344CB8AC3E}">
        <p14:creationId xmlns:p14="http://schemas.microsoft.com/office/powerpoint/2010/main" val="26319389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232</TotalTime>
  <Words>1266</Words>
  <Application>Microsoft Office PowerPoint</Application>
  <PresentationFormat>On-screen Show (4:3)</PresentationFormat>
  <Paragraphs>56</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She thinks of:</vt:lpstr>
      <vt:lpstr>PowerPoint Presentation</vt:lpstr>
      <vt:lpstr>PowerPoint Presentation</vt:lpstr>
      <vt:lpstr>PowerPoint Presentation</vt:lpstr>
      <vt:lpstr>The five hooks in the fish’s jaw</vt:lpstr>
      <vt:lpstr>The </vt:lpstr>
      <vt:lpstr>PowerPoint Presentation</vt:lpstr>
      <vt:lpstr>PowerPoint Presentation</vt:lpstr>
      <vt:lpstr>PowerPoint Presentation</vt:lpstr>
      <vt:lpstr>PowerPoint Presentation</vt:lpstr>
      <vt:lpstr>CLICK 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 Bishop</dc:title>
  <dc:creator>Lough Allen College</dc:creator>
  <cp:lastModifiedBy>Lough Allen College</cp:lastModifiedBy>
  <cp:revision>29</cp:revision>
  <dcterms:created xsi:type="dcterms:W3CDTF">2012-02-10T20:12:45Z</dcterms:created>
  <dcterms:modified xsi:type="dcterms:W3CDTF">2012-11-22T12:24:59Z</dcterms:modified>
</cp:coreProperties>
</file>