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2" r:id="rId3"/>
    <p:sldId id="258" r:id="rId4"/>
    <p:sldId id="259" r:id="rId5"/>
    <p:sldId id="260" r:id="rId6"/>
    <p:sldId id="263" r:id="rId7"/>
    <p:sldId id="264" r:id="rId8"/>
    <p:sldId id="265" r:id="rId9"/>
    <p:sldId id="266" r:id="rId10"/>
    <p:sldId id="272"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AC7AD-1130-488D-ABB1-294C2720D7B8}" type="datetimeFigureOut">
              <a:rPr lang="en-IE" smtClean="0"/>
              <a:t>23/11/2012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60F97-78BB-4D7B-BB96-2F4E874BE6B9}" type="slidenum">
              <a:rPr lang="en-IE" smtClean="0"/>
              <a:t>‹#›</a:t>
            </a:fld>
            <a:endParaRPr lang="en-IE"/>
          </a:p>
        </p:txBody>
      </p:sp>
    </p:spTree>
    <p:extLst>
      <p:ext uri="{BB962C8B-B14F-4D97-AF65-F5344CB8AC3E}">
        <p14:creationId xmlns:p14="http://schemas.microsoft.com/office/powerpoint/2010/main" val="353575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AF0274-B8B0-4627-B11E-750281DC7770}" type="datetime1">
              <a:rPr lang="en-IE" smtClean="0"/>
              <a:t>23/11/2012</a:t>
            </a:fld>
            <a:endParaRPr lang="en-IE"/>
          </a:p>
        </p:txBody>
      </p:sp>
      <p:sp>
        <p:nvSpPr>
          <p:cNvPr id="5" name="Footer Placeholder 4"/>
          <p:cNvSpPr>
            <a:spLocks noGrp="1"/>
          </p:cNvSpPr>
          <p:nvPr>
            <p:ph type="ftr" sz="quarter" idx="11"/>
          </p:nvPr>
        </p:nvSpPr>
        <p:spPr/>
        <p:txBody>
          <a:bodyPr/>
          <a:lstStyle/>
          <a:p>
            <a:r>
              <a:rPr lang="en-IE" smtClean="0"/>
              <a:t>Mrs Shannon</a:t>
            </a:r>
            <a:endParaRPr lang="en-IE"/>
          </a:p>
        </p:txBody>
      </p:sp>
      <p:sp>
        <p:nvSpPr>
          <p:cNvPr id="6" name="Slide Number Placeholder 5"/>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C7141-5E9E-4197-9907-A1F9D001C24C}" type="datetime1">
              <a:rPr lang="en-IE" smtClean="0"/>
              <a:t>23/11/2012</a:t>
            </a:fld>
            <a:endParaRPr lang="en-IE"/>
          </a:p>
        </p:txBody>
      </p:sp>
      <p:sp>
        <p:nvSpPr>
          <p:cNvPr id="5" name="Footer Placeholder 4"/>
          <p:cNvSpPr>
            <a:spLocks noGrp="1"/>
          </p:cNvSpPr>
          <p:nvPr>
            <p:ph type="ftr" sz="quarter" idx="11"/>
          </p:nvPr>
        </p:nvSpPr>
        <p:spPr/>
        <p:txBody>
          <a:bodyPr/>
          <a:lstStyle/>
          <a:p>
            <a:r>
              <a:rPr lang="en-IE" smtClean="0"/>
              <a:t>Mrs Shannon</a:t>
            </a:r>
            <a:endParaRPr lang="en-IE"/>
          </a:p>
        </p:txBody>
      </p:sp>
      <p:sp>
        <p:nvSpPr>
          <p:cNvPr id="6" name="Slide Number Placeholder 5"/>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0EF1C-B627-41AC-9942-BE45740A6237}" type="datetime1">
              <a:rPr lang="en-IE" smtClean="0"/>
              <a:t>23/11/2012</a:t>
            </a:fld>
            <a:endParaRPr lang="en-IE"/>
          </a:p>
        </p:txBody>
      </p:sp>
      <p:sp>
        <p:nvSpPr>
          <p:cNvPr id="5" name="Footer Placeholder 4"/>
          <p:cNvSpPr>
            <a:spLocks noGrp="1"/>
          </p:cNvSpPr>
          <p:nvPr>
            <p:ph type="ftr" sz="quarter" idx="11"/>
          </p:nvPr>
        </p:nvSpPr>
        <p:spPr/>
        <p:txBody>
          <a:bodyPr/>
          <a:lstStyle/>
          <a:p>
            <a:r>
              <a:rPr lang="en-IE" smtClean="0"/>
              <a:t>Mrs Shannon</a:t>
            </a:r>
            <a:endParaRPr lang="en-IE"/>
          </a:p>
        </p:txBody>
      </p:sp>
      <p:sp>
        <p:nvSpPr>
          <p:cNvPr id="6" name="Slide Number Placeholder 5"/>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CC2B35-78E2-4F6D-B6E2-06831DEF952B}" type="datetime1">
              <a:rPr lang="en-IE" smtClean="0"/>
              <a:t>23/11/2012</a:t>
            </a:fld>
            <a:endParaRPr lang="en-IE"/>
          </a:p>
        </p:txBody>
      </p:sp>
      <p:sp>
        <p:nvSpPr>
          <p:cNvPr id="5" name="Footer Placeholder 4"/>
          <p:cNvSpPr>
            <a:spLocks noGrp="1"/>
          </p:cNvSpPr>
          <p:nvPr>
            <p:ph type="ftr" sz="quarter" idx="11"/>
          </p:nvPr>
        </p:nvSpPr>
        <p:spPr/>
        <p:txBody>
          <a:bodyPr/>
          <a:lstStyle/>
          <a:p>
            <a:r>
              <a:rPr lang="en-IE" smtClean="0"/>
              <a:t>Mrs Shannon</a:t>
            </a:r>
            <a:endParaRPr lang="en-IE"/>
          </a:p>
        </p:txBody>
      </p:sp>
      <p:sp>
        <p:nvSpPr>
          <p:cNvPr id="6" name="Slide Number Placeholder 5"/>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6B5D26F-FB02-47A7-AC12-62513B43BB81}" type="datetime1">
              <a:rPr lang="en-IE" smtClean="0"/>
              <a:t>23/11/2012</a:t>
            </a:fld>
            <a:endParaRPr lang="en-IE"/>
          </a:p>
        </p:txBody>
      </p:sp>
      <p:sp>
        <p:nvSpPr>
          <p:cNvPr id="5" name="Footer Placeholder 4"/>
          <p:cNvSpPr>
            <a:spLocks noGrp="1"/>
          </p:cNvSpPr>
          <p:nvPr>
            <p:ph type="ftr" sz="quarter" idx="11"/>
          </p:nvPr>
        </p:nvSpPr>
        <p:spPr/>
        <p:txBody>
          <a:bodyPr/>
          <a:lstStyle/>
          <a:p>
            <a:r>
              <a:rPr lang="en-IE" smtClean="0"/>
              <a:t>Mrs Shannon</a:t>
            </a:r>
            <a:endParaRPr lang="en-IE"/>
          </a:p>
        </p:txBody>
      </p:sp>
      <p:sp>
        <p:nvSpPr>
          <p:cNvPr id="6" name="Slide Number Placeholder 5"/>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46867D-8D59-4A9D-B067-69CABDF7D248}" type="datetime1">
              <a:rPr lang="en-IE" smtClean="0"/>
              <a:t>23/11/2012</a:t>
            </a:fld>
            <a:endParaRPr lang="en-IE"/>
          </a:p>
        </p:txBody>
      </p:sp>
      <p:sp>
        <p:nvSpPr>
          <p:cNvPr id="6" name="Footer Placeholder 5"/>
          <p:cNvSpPr>
            <a:spLocks noGrp="1"/>
          </p:cNvSpPr>
          <p:nvPr>
            <p:ph type="ftr" sz="quarter" idx="11"/>
          </p:nvPr>
        </p:nvSpPr>
        <p:spPr/>
        <p:txBody>
          <a:bodyPr/>
          <a:lstStyle/>
          <a:p>
            <a:r>
              <a:rPr lang="en-IE" smtClean="0"/>
              <a:t>Mrs Shannon</a:t>
            </a:r>
            <a:endParaRPr lang="en-IE"/>
          </a:p>
        </p:txBody>
      </p:sp>
      <p:sp>
        <p:nvSpPr>
          <p:cNvPr id="7" name="Slide Number Placeholder 6"/>
          <p:cNvSpPr>
            <a:spLocks noGrp="1"/>
          </p:cNvSpPr>
          <p:nvPr>
            <p:ph type="sldNum" sz="quarter" idx="12"/>
          </p:nvPr>
        </p:nvSpPr>
        <p:spPr/>
        <p:txBody>
          <a:bodyPr/>
          <a:lstStyle/>
          <a:p>
            <a:fld id="{D5F58564-8FE1-4FBF-8805-659563359A09}" type="slidenum">
              <a:rPr lang="en-IE" smtClean="0"/>
              <a:t>‹#›</a:t>
            </a:fld>
            <a:endParaRPr lang="en-IE"/>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76D61E-BFE1-41D0-B11C-8CDAD97C836D}" type="datetime1">
              <a:rPr lang="en-IE" smtClean="0"/>
              <a:t>23/11/2012</a:t>
            </a:fld>
            <a:endParaRPr lang="en-IE"/>
          </a:p>
        </p:txBody>
      </p:sp>
      <p:sp>
        <p:nvSpPr>
          <p:cNvPr id="8" name="Footer Placeholder 7"/>
          <p:cNvSpPr>
            <a:spLocks noGrp="1"/>
          </p:cNvSpPr>
          <p:nvPr>
            <p:ph type="ftr" sz="quarter" idx="11"/>
          </p:nvPr>
        </p:nvSpPr>
        <p:spPr/>
        <p:txBody>
          <a:bodyPr/>
          <a:lstStyle/>
          <a:p>
            <a:r>
              <a:rPr lang="en-IE" smtClean="0"/>
              <a:t>Mrs Shannon</a:t>
            </a:r>
            <a:endParaRPr lang="en-IE"/>
          </a:p>
        </p:txBody>
      </p:sp>
      <p:sp>
        <p:nvSpPr>
          <p:cNvPr id="9" name="Slide Number Placeholder 8"/>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54562-1BAE-43A8-AB58-C13FC49B47BA}" type="datetime1">
              <a:rPr lang="en-IE" smtClean="0"/>
              <a:t>23/11/2012</a:t>
            </a:fld>
            <a:endParaRPr lang="en-IE"/>
          </a:p>
        </p:txBody>
      </p:sp>
      <p:sp>
        <p:nvSpPr>
          <p:cNvPr id="4" name="Footer Placeholder 3"/>
          <p:cNvSpPr>
            <a:spLocks noGrp="1"/>
          </p:cNvSpPr>
          <p:nvPr>
            <p:ph type="ftr" sz="quarter" idx="11"/>
          </p:nvPr>
        </p:nvSpPr>
        <p:spPr/>
        <p:txBody>
          <a:bodyPr/>
          <a:lstStyle/>
          <a:p>
            <a:r>
              <a:rPr lang="en-IE" smtClean="0"/>
              <a:t>Mrs Shannon</a:t>
            </a:r>
            <a:endParaRPr lang="en-IE"/>
          </a:p>
        </p:txBody>
      </p:sp>
      <p:sp>
        <p:nvSpPr>
          <p:cNvPr id="5" name="Slide Number Placeholder 4"/>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9F71A-6117-4320-BBF5-9891111926C0}" type="datetime1">
              <a:rPr lang="en-IE" smtClean="0"/>
              <a:t>23/11/2012</a:t>
            </a:fld>
            <a:endParaRPr lang="en-IE"/>
          </a:p>
        </p:txBody>
      </p:sp>
      <p:sp>
        <p:nvSpPr>
          <p:cNvPr id="3" name="Footer Placeholder 2"/>
          <p:cNvSpPr>
            <a:spLocks noGrp="1"/>
          </p:cNvSpPr>
          <p:nvPr>
            <p:ph type="ftr" sz="quarter" idx="11"/>
          </p:nvPr>
        </p:nvSpPr>
        <p:spPr/>
        <p:txBody>
          <a:bodyPr/>
          <a:lstStyle/>
          <a:p>
            <a:r>
              <a:rPr lang="en-IE" smtClean="0"/>
              <a:t>Mrs Shannon</a:t>
            </a:r>
            <a:endParaRPr lang="en-IE"/>
          </a:p>
        </p:txBody>
      </p:sp>
      <p:sp>
        <p:nvSpPr>
          <p:cNvPr id="4" name="Slide Number Placeholder 3"/>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0EB37B7-0889-4A0F-818D-5996BD276F9B}" type="datetime1">
              <a:rPr lang="en-IE" smtClean="0"/>
              <a:t>23/11/2012</a:t>
            </a:fld>
            <a:endParaRPr lang="en-IE"/>
          </a:p>
        </p:txBody>
      </p:sp>
      <p:sp>
        <p:nvSpPr>
          <p:cNvPr id="6" name="Footer Placeholder 5"/>
          <p:cNvSpPr>
            <a:spLocks noGrp="1"/>
          </p:cNvSpPr>
          <p:nvPr>
            <p:ph type="ftr" sz="quarter" idx="11"/>
          </p:nvPr>
        </p:nvSpPr>
        <p:spPr/>
        <p:txBody>
          <a:bodyPr/>
          <a:lstStyle>
            <a:lvl1pPr>
              <a:defRPr>
                <a:solidFill>
                  <a:schemeClr val="tx2"/>
                </a:solidFill>
              </a:defRPr>
            </a:lvl1pPr>
          </a:lstStyle>
          <a:p>
            <a:r>
              <a:rPr lang="en-IE" smtClean="0"/>
              <a:t>Mrs Shannon</a:t>
            </a:r>
            <a:endParaRPr lang="en-IE"/>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5F58564-8FE1-4FBF-8805-659563359A09}" type="slidenum">
              <a:rPr lang="en-IE" smtClean="0"/>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DEAB8-07C1-4C64-A5C9-9053A485F986}" type="datetime1">
              <a:rPr lang="en-IE" smtClean="0"/>
              <a:t>23/11/2012</a:t>
            </a:fld>
            <a:endParaRPr lang="en-IE"/>
          </a:p>
        </p:txBody>
      </p:sp>
      <p:sp>
        <p:nvSpPr>
          <p:cNvPr id="6" name="Footer Placeholder 5"/>
          <p:cNvSpPr>
            <a:spLocks noGrp="1"/>
          </p:cNvSpPr>
          <p:nvPr>
            <p:ph type="ftr" sz="quarter" idx="11"/>
          </p:nvPr>
        </p:nvSpPr>
        <p:spPr/>
        <p:txBody>
          <a:bodyPr/>
          <a:lstStyle/>
          <a:p>
            <a:r>
              <a:rPr lang="en-IE" smtClean="0"/>
              <a:t>Mrs Shannon</a:t>
            </a:r>
            <a:endParaRPr lang="en-IE"/>
          </a:p>
        </p:txBody>
      </p:sp>
      <p:sp>
        <p:nvSpPr>
          <p:cNvPr id="7" name="Slide Number Placeholder 6"/>
          <p:cNvSpPr>
            <a:spLocks noGrp="1"/>
          </p:cNvSpPr>
          <p:nvPr>
            <p:ph type="sldNum" sz="quarter" idx="12"/>
          </p:nvPr>
        </p:nvSpPr>
        <p:spPr/>
        <p:txBody>
          <a:bodyPr/>
          <a:lstStyle/>
          <a:p>
            <a:fld id="{D5F58564-8FE1-4FBF-8805-659563359A09}"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05D9FEE-BF8E-4B54-90FC-499656648FED}" type="datetime1">
              <a:rPr lang="en-IE" smtClean="0"/>
              <a:t>23/11/2012</a:t>
            </a:fld>
            <a:endParaRPr lang="en-IE"/>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IE" smtClean="0"/>
              <a:t>Mrs Shannon</a:t>
            </a:r>
            <a:endParaRPr lang="en-IE"/>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5F58564-8FE1-4FBF-8805-659563359A09}"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The Prodigal</a:t>
            </a:r>
            <a:endParaRPr lang="en-IE" dirty="0"/>
          </a:p>
        </p:txBody>
      </p:sp>
      <p:sp>
        <p:nvSpPr>
          <p:cNvPr id="3" name="Subtitle 2"/>
          <p:cNvSpPr>
            <a:spLocks noGrp="1"/>
          </p:cNvSpPr>
          <p:nvPr>
            <p:ph type="subTitle" idx="1"/>
          </p:nvPr>
        </p:nvSpPr>
        <p:spPr/>
        <p:txBody>
          <a:bodyPr/>
          <a:lstStyle/>
          <a:p>
            <a:r>
              <a:rPr lang="en-IE" dirty="0" smtClean="0"/>
              <a:t>Elizabeth Bishop</a:t>
            </a:r>
            <a:endParaRPr lang="en-IE" dirty="0"/>
          </a:p>
        </p:txBody>
      </p:sp>
      <p:pic>
        <p:nvPicPr>
          <p:cNvPr id="1026" name="Picture 2" descr="http://1.bp.blogspot.com/-pIKwTdU42S4/TxrE-uiz2TI/AAAAAAAAB_A/OlTmry65gl8/s1600/923066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0"/>
            <a:ext cx="50405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1763688" y="6381328"/>
            <a:ext cx="1800200" cy="360040"/>
          </a:xfrm>
        </p:spPr>
        <p:txBody>
          <a:bodyPr/>
          <a:lstStyle/>
          <a:p>
            <a:r>
              <a:rPr lang="en-IE" sz="1400" b="1" dirty="0" smtClean="0"/>
              <a:t>Mrs Shannon</a:t>
            </a:r>
            <a:endParaRPr lang="en-IE" sz="1400" b="1" dirty="0"/>
          </a:p>
        </p:txBody>
      </p:sp>
    </p:spTree>
    <p:extLst>
      <p:ext uri="{BB962C8B-B14F-4D97-AF65-F5344CB8AC3E}">
        <p14:creationId xmlns:p14="http://schemas.microsoft.com/office/powerpoint/2010/main" val="23292580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9036496" cy="6624736"/>
          </a:xfrm>
        </p:spPr>
        <p:txBody>
          <a:bodyPr/>
          <a:lstStyle/>
          <a:p>
            <a:endParaRPr lang="en-IE" dirty="0"/>
          </a:p>
        </p:txBody>
      </p:sp>
      <p:sp>
        <p:nvSpPr>
          <p:cNvPr id="4" name="Footer Placeholder 3"/>
          <p:cNvSpPr>
            <a:spLocks noGrp="1"/>
          </p:cNvSpPr>
          <p:nvPr>
            <p:ph type="ftr" sz="quarter" idx="11"/>
          </p:nvPr>
        </p:nvSpPr>
        <p:spPr/>
        <p:txBody>
          <a:bodyPr/>
          <a:lstStyle/>
          <a:p>
            <a:r>
              <a:rPr lang="en-IE" smtClean="0"/>
              <a:t>Mrs Shannon</a:t>
            </a:r>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612845"/>
            <a:ext cx="8424936" cy="6001643"/>
          </a:xfrm>
          <a:prstGeom prst="rect">
            <a:avLst/>
          </a:prstGeom>
        </p:spPr>
        <p:txBody>
          <a:bodyPr wrap="square">
            <a:spAutoFit/>
          </a:bodyPr>
          <a:lstStyle/>
          <a:p>
            <a:pPr algn="just"/>
            <a:r>
              <a:rPr lang="en-IE" sz="2400" dirty="0">
                <a:solidFill>
                  <a:schemeClr val="bg1"/>
                </a:solidFill>
                <a:latin typeface="Comic Sans MS" pitchFamily="66" charset="0"/>
                <a:cs typeface="Consolas" pitchFamily="49" charset="0"/>
              </a:rPr>
              <a:t>The image  of the farmer’s lantern receding into the distance is almost unbearably sad. These lines emphasise the intense loneliness of the prodigal’s night. On evenings like this, as darkness is drawing in and he prepares for another night alone in the barn, the prodigal’s mind is struck by moments of insight </a:t>
            </a:r>
            <a:r>
              <a:rPr lang="en-IE" sz="2400" dirty="0">
                <a:solidFill>
                  <a:srgbClr val="FF0000"/>
                </a:solidFill>
                <a:latin typeface="Comic Sans MS" pitchFamily="66" charset="0"/>
                <a:cs typeface="Consolas" pitchFamily="49" charset="0"/>
              </a:rPr>
              <a:t>‘He felt …….shuddering insights, beyond his control,/touching him’. </a:t>
            </a:r>
            <a:r>
              <a:rPr lang="en-IE" sz="2400" dirty="0">
                <a:solidFill>
                  <a:schemeClr val="bg1"/>
                </a:solidFill>
                <a:latin typeface="Comic Sans MS" pitchFamily="66" charset="0"/>
                <a:cs typeface="Consolas" pitchFamily="49" charset="0"/>
              </a:rPr>
              <a:t>He becomes aware of the full grimness of his situation and shudders in horror at the awfulness of his life in the pigsty</a:t>
            </a:r>
            <a:r>
              <a:rPr lang="en-IE" sz="2400" dirty="0" smtClean="0">
                <a:solidFill>
                  <a:schemeClr val="bg1"/>
                </a:solidFill>
                <a:latin typeface="Comic Sans MS" pitchFamily="66" charset="0"/>
                <a:cs typeface="Consolas" pitchFamily="49" charset="0"/>
              </a:rPr>
              <a:t>.</a:t>
            </a:r>
          </a:p>
          <a:p>
            <a:pPr algn="just"/>
            <a:endParaRPr lang="en-IE" sz="2400" dirty="0">
              <a:solidFill>
                <a:schemeClr val="bg1"/>
              </a:solidFill>
              <a:latin typeface="Comic Sans MS" pitchFamily="66" charset="0"/>
              <a:cs typeface="Consolas" pitchFamily="49" charset="0"/>
            </a:endParaRPr>
          </a:p>
          <a:p>
            <a:pPr algn="just"/>
            <a:r>
              <a:rPr lang="en-IE" sz="2400" dirty="0">
                <a:solidFill>
                  <a:schemeClr val="bg1"/>
                </a:solidFill>
                <a:latin typeface="Comic Sans MS" pitchFamily="66" charset="0"/>
                <a:cs typeface="Consolas" pitchFamily="49" charset="0"/>
              </a:rPr>
              <a:t>	</a:t>
            </a:r>
            <a:endParaRPr lang="en-IE" sz="2400" dirty="0" smtClean="0">
              <a:solidFill>
                <a:schemeClr val="bg1"/>
              </a:solidFill>
              <a:latin typeface="Comic Sans MS" pitchFamily="66" charset="0"/>
              <a:cs typeface="Consolas" pitchFamily="49" charset="0"/>
            </a:endParaRPr>
          </a:p>
          <a:p>
            <a:pPr algn="just"/>
            <a:r>
              <a:rPr lang="en-IE" sz="2400" dirty="0" smtClean="0">
                <a:solidFill>
                  <a:schemeClr val="bg1"/>
                </a:solidFill>
                <a:latin typeface="Comic Sans MS" pitchFamily="66" charset="0"/>
                <a:cs typeface="Consolas" pitchFamily="49" charset="0"/>
              </a:rPr>
              <a:t>These </a:t>
            </a:r>
            <a:r>
              <a:rPr lang="en-IE" sz="2400" dirty="0">
                <a:solidFill>
                  <a:schemeClr val="bg1"/>
                </a:solidFill>
                <a:latin typeface="Comic Sans MS" pitchFamily="66" charset="0"/>
                <a:cs typeface="Consolas" pitchFamily="49" charset="0"/>
              </a:rPr>
              <a:t>moments are horrified insights which are </a:t>
            </a:r>
            <a:r>
              <a:rPr lang="en-IE" sz="2400" dirty="0">
                <a:solidFill>
                  <a:srgbClr val="FF0000"/>
                </a:solidFill>
                <a:latin typeface="Comic Sans MS" pitchFamily="66" charset="0"/>
                <a:cs typeface="Consolas" pitchFamily="49" charset="0"/>
              </a:rPr>
              <a:t>‘beyond his control’. </a:t>
            </a:r>
            <a:r>
              <a:rPr lang="en-IE" sz="2400" dirty="0">
                <a:solidFill>
                  <a:schemeClr val="bg1"/>
                </a:solidFill>
                <a:latin typeface="Comic Sans MS" pitchFamily="66" charset="0"/>
                <a:cs typeface="Consolas" pitchFamily="49" charset="0"/>
              </a:rPr>
              <a:t>He may find these thoughts unpleasant and unwelcoming but there is nothing he can do to avoid them. He cannot fend them off with drink or with reassuring thoughts about the sunrise. </a:t>
            </a:r>
          </a:p>
        </p:txBody>
      </p:sp>
    </p:spTree>
    <p:extLst>
      <p:ext uri="{BB962C8B-B14F-4D97-AF65-F5344CB8AC3E}">
        <p14:creationId xmlns:p14="http://schemas.microsoft.com/office/powerpoint/2010/main" val="194173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640960" cy="6408712"/>
          </a:xfrm>
          <a:solidFill>
            <a:schemeClr val="bg1"/>
          </a:solidFill>
        </p:spPr>
        <p:txBody>
          <a:bodyPr/>
          <a:lstStyle/>
          <a:p>
            <a:pPr algn="just"/>
            <a:r>
              <a:rPr lang="en-IE" dirty="0" smtClean="0"/>
              <a:t>	</a:t>
            </a:r>
            <a:endParaRPr lang="en-IE" sz="2400" b="0" dirty="0">
              <a:latin typeface="Comic Sans MS" pitchFamily="66" charset="0"/>
              <a:cs typeface="Consolas" pitchFamily="49"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sp>
        <p:nvSpPr>
          <p:cNvPr id="5" name="Rectangle 4"/>
          <p:cNvSpPr/>
          <p:nvPr/>
        </p:nvSpPr>
        <p:spPr>
          <a:xfrm>
            <a:off x="683568" y="0"/>
            <a:ext cx="7776864" cy="6601807"/>
          </a:xfrm>
          <a:prstGeom prst="rect">
            <a:avLst/>
          </a:prstGeom>
        </p:spPr>
        <p:txBody>
          <a:bodyPr wrap="square">
            <a:spAutoFit/>
          </a:bodyPr>
          <a:lstStyle/>
          <a:p>
            <a:pPr algn="just"/>
            <a:r>
              <a:rPr lang="en-IE" sz="2500" dirty="0">
                <a:latin typeface="Comic Sans MS" pitchFamily="66" charset="0"/>
                <a:cs typeface="Consolas" pitchFamily="49" charset="0"/>
              </a:rPr>
              <a:t>The </a:t>
            </a:r>
            <a:r>
              <a:rPr lang="en-IE" sz="2500" dirty="0">
                <a:solidFill>
                  <a:srgbClr val="FF0000"/>
                </a:solidFill>
                <a:latin typeface="Comic Sans MS" pitchFamily="66" charset="0"/>
                <a:cs typeface="Consolas" pitchFamily="49" charset="0"/>
              </a:rPr>
              <a:t>‘shuddering insight’ </a:t>
            </a:r>
            <a:r>
              <a:rPr lang="en-IE" sz="2500" dirty="0">
                <a:latin typeface="Comic Sans MS" pitchFamily="66" charset="0"/>
                <a:cs typeface="Consolas" pitchFamily="49" charset="0"/>
              </a:rPr>
              <a:t>seems related to the prodigal’s awareness of the bats that fly above the barn </a:t>
            </a:r>
            <a:r>
              <a:rPr lang="en-IE" sz="2500" dirty="0">
                <a:solidFill>
                  <a:srgbClr val="FF0000"/>
                </a:solidFill>
                <a:latin typeface="Comic Sans MS" pitchFamily="66" charset="0"/>
                <a:cs typeface="Consolas" pitchFamily="49" charset="0"/>
              </a:rPr>
              <a:t>‘he felt the bats’</a:t>
            </a:r>
            <a:r>
              <a:rPr lang="en-IE" sz="2500" dirty="0">
                <a:latin typeface="Comic Sans MS" pitchFamily="66" charset="0"/>
                <a:cs typeface="Consolas" pitchFamily="49" charset="0"/>
              </a:rPr>
              <a:t> uncertain staggering flight. It has been suggested that these bats flying blindly through the night serve as a metaphor for the prodigal’s situation. Just as they stumble and fumble through the air, the prodigal staggers and lurches through life, uncertain of how he should live. </a:t>
            </a:r>
          </a:p>
          <a:p>
            <a:pPr algn="just"/>
            <a:r>
              <a:rPr lang="en-IE" sz="2500" dirty="0">
                <a:latin typeface="Comic Sans MS" pitchFamily="66" charset="0"/>
                <a:cs typeface="Consolas" pitchFamily="49" charset="0"/>
              </a:rPr>
              <a:t>	The bats, though blind, possess a ‘</a:t>
            </a:r>
            <a:r>
              <a:rPr lang="en-IE" sz="2500" dirty="0">
                <a:solidFill>
                  <a:srgbClr val="FF0000"/>
                </a:solidFill>
                <a:latin typeface="Comic Sans MS" pitchFamily="66" charset="0"/>
                <a:cs typeface="Consolas" pitchFamily="49" charset="0"/>
              </a:rPr>
              <a:t>homing instinct</a:t>
            </a:r>
            <a:r>
              <a:rPr lang="en-IE" sz="2500" dirty="0">
                <a:latin typeface="Comic Sans MS" pitchFamily="66" charset="0"/>
                <a:cs typeface="Consolas" pitchFamily="49" charset="0"/>
              </a:rPr>
              <a:t>’ that allows them to navigate safely. The prodigal also possesses a </a:t>
            </a:r>
            <a:r>
              <a:rPr lang="en-IE" sz="2500" dirty="0">
                <a:solidFill>
                  <a:srgbClr val="FF0000"/>
                </a:solidFill>
                <a:latin typeface="Comic Sans MS" pitchFamily="66" charset="0"/>
                <a:cs typeface="Consolas" pitchFamily="49" charset="0"/>
              </a:rPr>
              <a:t>‘homing instinct’, </a:t>
            </a:r>
            <a:r>
              <a:rPr lang="en-IE" sz="2500" dirty="0">
                <a:latin typeface="Comic Sans MS" pitchFamily="66" charset="0"/>
                <a:cs typeface="Consolas" pitchFamily="49" charset="0"/>
              </a:rPr>
              <a:t>some inner drive or intuition that will eventually cause him to leave the pigsty and return home, to his father’s house. </a:t>
            </a:r>
            <a:endParaRPr lang="en-IE" sz="2500" dirty="0" smtClean="0">
              <a:latin typeface="Comic Sans MS" pitchFamily="66" charset="0"/>
              <a:cs typeface="Consolas" pitchFamily="49" charset="0"/>
            </a:endParaRPr>
          </a:p>
          <a:p>
            <a:pPr algn="just"/>
            <a:endParaRPr lang="en-IE" sz="2400" dirty="0">
              <a:latin typeface="Comic Sans MS" pitchFamily="66" charset="0"/>
              <a:cs typeface="Consolas" pitchFamily="49" charset="0"/>
            </a:endParaRPr>
          </a:p>
          <a:p>
            <a:pPr algn="just"/>
            <a:endParaRPr lang="en-IE" sz="2400" dirty="0">
              <a:latin typeface="Comic Sans MS" pitchFamily="66" charset="0"/>
              <a:cs typeface="Consolas" pitchFamily="49" charset="0"/>
            </a:endParaRPr>
          </a:p>
        </p:txBody>
      </p:sp>
    </p:spTree>
    <p:extLst>
      <p:ext uri="{BB962C8B-B14F-4D97-AF65-F5344CB8AC3E}">
        <p14:creationId xmlns:p14="http://schemas.microsoft.com/office/powerpoint/2010/main" val="49775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640960" cy="6408712"/>
          </a:xfrm>
          <a:solidFill>
            <a:schemeClr val="bg1"/>
          </a:solidFill>
        </p:spPr>
        <p:txBody>
          <a:bodyPr/>
          <a:lstStyle/>
          <a:p>
            <a:pPr algn="just"/>
            <a:r>
              <a:rPr lang="en-IE" dirty="0" smtClean="0"/>
              <a:t>	</a:t>
            </a:r>
            <a:r>
              <a:rPr lang="en-IE" sz="2400" b="0" dirty="0" smtClean="0">
                <a:latin typeface="Comic Sans MS" pitchFamily="66" charset="0"/>
                <a:cs typeface="Consolas" pitchFamily="49" charset="0"/>
              </a:rPr>
              <a:t>However, these moments of </a:t>
            </a:r>
            <a:r>
              <a:rPr lang="en-IE" sz="2400" b="0" dirty="0" smtClean="0">
                <a:solidFill>
                  <a:srgbClr val="FF0000"/>
                </a:solidFill>
                <a:latin typeface="Comic Sans MS" pitchFamily="66" charset="0"/>
                <a:cs typeface="Consolas" pitchFamily="49" charset="0"/>
              </a:rPr>
              <a:t>‘shuddering insight’ </a:t>
            </a:r>
            <a:r>
              <a:rPr lang="en-IE" sz="2400" b="0" dirty="0" smtClean="0">
                <a:latin typeface="Comic Sans MS" pitchFamily="66" charset="0"/>
                <a:cs typeface="Consolas" pitchFamily="49" charset="0"/>
              </a:rPr>
              <a:t>do not cause the prodigal to immediately change his life. Although he realises the misery of his situation, it is a long time before he can find it in himself to leave the pigsty behind and return home </a:t>
            </a:r>
            <a:r>
              <a:rPr lang="en-IE" sz="2400" b="0" dirty="0" smtClean="0">
                <a:solidFill>
                  <a:srgbClr val="FF0000"/>
                </a:solidFill>
                <a:latin typeface="Comic Sans MS" pitchFamily="66" charset="0"/>
                <a:cs typeface="Consolas" pitchFamily="49" charset="0"/>
              </a:rPr>
              <a:t>‘But it took him a long time/finally to make </a:t>
            </a:r>
            <a:r>
              <a:rPr lang="en-IE" sz="2400" b="0" smtClean="0">
                <a:solidFill>
                  <a:srgbClr val="FF0000"/>
                </a:solidFill>
                <a:latin typeface="Comic Sans MS" pitchFamily="66" charset="0"/>
                <a:cs typeface="Consolas" pitchFamily="49" charset="0"/>
              </a:rPr>
              <a:t>up his </a:t>
            </a:r>
            <a:r>
              <a:rPr lang="en-IE" sz="2400" b="0" dirty="0" smtClean="0">
                <a:solidFill>
                  <a:srgbClr val="FF0000"/>
                </a:solidFill>
                <a:latin typeface="Comic Sans MS" pitchFamily="66" charset="0"/>
                <a:cs typeface="Consolas" pitchFamily="49" charset="0"/>
              </a:rPr>
              <a:t>mind to go home’. </a:t>
            </a:r>
            <a:endParaRPr lang="en-IE" sz="2400" b="0" dirty="0">
              <a:solidFill>
                <a:srgbClr val="FF0000"/>
              </a:solidFill>
              <a:latin typeface="Comic Sans MS" pitchFamily="66" charset="0"/>
              <a:cs typeface="Consolas" pitchFamily="49"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spTree>
    <p:extLst>
      <p:ext uri="{BB962C8B-B14F-4D97-AF65-F5344CB8AC3E}">
        <p14:creationId xmlns:p14="http://schemas.microsoft.com/office/powerpoint/2010/main" val="60682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8640"/>
            <a:ext cx="7520940" cy="6552728"/>
          </a:xfrm>
        </p:spPr>
        <p:txBody>
          <a:bodyPr>
            <a:normAutofit/>
          </a:bodyPr>
          <a:lstStyle/>
          <a:p>
            <a:pPr algn="just"/>
            <a:r>
              <a:rPr lang="en-IE" sz="3200" dirty="0" smtClean="0"/>
              <a:t>	</a:t>
            </a:r>
            <a:endParaRPr lang="en-IE" sz="3200" b="0" dirty="0">
              <a:latin typeface="Comic Sans MS" pitchFamily="66"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spTree>
    <p:extLst>
      <p:ext uri="{BB962C8B-B14F-4D97-AF65-F5344CB8AC3E}">
        <p14:creationId xmlns:p14="http://schemas.microsoft.com/office/powerpoint/2010/main" val="128160303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140968"/>
            <a:ext cx="7520940" cy="432048"/>
          </a:xfrm>
        </p:spPr>
        <p:txBody>
          <a:bodyPr/>
          <a:lstStyle/>
          <a:p>
            <a:r>
              <a:rPr lang="en-IE" dirty="0" smtClean="0"/>
              <a:t>Stanza 1</a:t>
            </a:r>
            <a:endParaRPr lang="en-IE" dirty="0"/>
          </a:p>
        </p:txBody>
      </p:sp>
      <p:sp>
        <p:nvSpPr>
          <p:cNvPr id="3" name="Content Placeholder 2"/>
          <p:cNvSpPr>
            <a:spLocks noGrp="1"/>
          </p:cNvSpPr>
          <p:nvPr>
            <p:ph idx="1"/>
          </p:nvPr>
        </p:nvSpPr>
        <p:spPr>
          <a:xfrm>
            <a:off x="323528" y="3789040"/>
            <a:ext cx="8640960" cy="2880320"/>
          </a:xfrm>
          <a:solidFill>
            <a:schemeClr val="bg1"/>
          </a:solidFill>
        </p:spPr>
        <p:txBody>
          <a:bodyPr>
            <a:normAutofit lnSpcReduction="10000"/>
          </a:bodyPr>
          <a:lstStyle/>
          <a:p>
            <a:pPr algn="just"/>
            <a:r>
              <a:rPr lang="en-IE" dirty="0" smtClean="0"/>
              <a:t>	</a:t>
            </a:r>
            <a:r>
              <a:rPr lang="en-IE" sz="3200" b="0" dirty="0" smtClean="0">
                <a:latin typeface="Comic Sans MS" pitchFamily="66" charset="0"/>
              </a:rPr>
              <a:t>This poem describes an alcoholic farm labourer who not only works in but sleeps in a pigsty. He is employed in a farm that is a long way from home. He is a voluntary </a:t>
            </a:r>
            <a:r>
              <a:rPr lang="en-IE" sz="3200" b="0" dirty="0" smtClean="0">
                <a:solidFill>
                  <a:srgbClr val="FF0000"/>
                </a:solidFill>
                <a:latin typeface="Comic Sans MS" pitchFamily="66" charset="0"/>
              </a:rPr>
              <a:t>‘exile’ </a:t>
            </a:r>
            <a:r>
              <a:rPr lang="en-IE" sz="3200" b="0" dirty="0" smtClean="0">
                <a:latin typeface="Comic Sans MS" pitchFamily="66" charset="0"/>
              </a:rPr>
              <a:t>who would rather work in the pigsty than return to where he came from. </a:t>
            </a:r>
            <a:endParaRPr lang="en-IE" sz="3200" b="0" dirty="0">
              <a:latin typeface="Comic Sans MS" pitchFamily="66"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graphicFrame>
        <p:nvGraphicFramePr>
          <p:cNvPr id="5" name="Table 4"/>
          <p:cNvGraphicFramePr>
            <a:graphicFrameLocks noGrp="1"/>
          </p:cNvGraphicFramePr>
          <p:nvPr>
            <p:extLst>
              <p:ext uri="{D42A27DB-BD31-4B8C-83A1-F6EECF244321}">
                <p14:modId xmlns:p14="http://schemas.microsoft.com/office/powerpoint/2010/main" val="3470059532"/>
              </p:ext>
            </p:extLst>
          </p:nvPr>
        </p:nvGraphicFramePr>
        <p:xfrm>
          <a:off x="1547664" y="260648"/>
          <a:ext cx="6096000" cy="2286000"/>
        </p:xfrm>
        <a:graphic>
          <a:graphicData uri="http://schemas.openxmlformats.org/drawingml/2006/table">
            <a:tbl>
              <a:tblPr firstRow="1" bandRow="1">
                <a:tableStyleId>{5C22544A-7EE6-4342-B048-85BDC9FD1C3A}</a:tableStyleId>
              </a:tblPr>
              <a:tblGrid>
                <a:gridCol w="6096000"/>
              </a:tblGrid>
              <a:tr h="1872208">
                <a:tc>
                  <a:txBody>
                    <a:bodyPr/>
                    <a:lstStyle/>
                    <a:p>
                      <a:pPr algn="just"/>
                      <a:r>
                        <a:rPr lang="en-IE" sz="2400" b="0" dirty="0" smtClean="0">
                          <a:latin typeface="Comic Sans MS" pitchFamily="66" charset="0"/>
                        </a:rPr>
                        <a:t>Bishop often felt like an outsider, someone away from home and like the prodigal son of the poem, she also suffered from drinking bouts. </a:t>
                      </a:r>
                    </a:p>
                    <a:p>
                      <a:pPr algn="just"/>
                      <a:endParaRPr lang="en-IE" sz="2400" b="0" dirty="0" smtClean="0">
                        <a:latin typeface="Comic Sans MS" pitchFamily="66" charset="0"/>
                      </a:endParaRPr>
                    </a:p>
                    <a:p>
                      <a:endParaRPr lang="en-IE" sz="2400" dirty="0"/>
                    </a:p>
                  </a:txBody>
                  <a:tcPr/>
                </a:tc>
              </a:tr>
            </a:tbl>
          </a:graphicData>
        </a:graphic>
      </p:graphicFrame>
    </p:spTree>
    <p:extLst>
      <p:ext uri="{BB962C8B-B14F-4D97-AF65-F5344CB8AC3E}">
        <p14:creationId xmlns:p14="http://schemas.microsoft.com/office/powerpoint/2010/main" val="11239908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24936" cy="6597352"/>
          </a:xfrm>
        </p:spPr>
        <p:txBody>
          <a:bodyPr>
            <a:normAutofit/>
          </a:bodyPr>
          <a:lstStyle/>
          <a:p>
            <a:pPr algn="just"/>
            <a:r>
              <a:rPr lang="en-IE" sz="2000" b="0" dirty="0" smtClean="0">
                <a:latin typeface="Comic Sans MS" pitchFamily="66" charset="0"/>
              </a:rPr>
              <a:t>The pig sty can only be described as unpleasant:</a:t>
            </a:r>
          </a:p>
          <a:p>
            <a:pPr algn="just">
              <a:buFont typeface="Wingdings" pitchFamily="2" charset="2"/>
              <a:buChar char="Ø"/>
            </a:pPr>
            <a:r>
              <a:rPr lang="en-IE" sz="2000" b="0" dirty="0" smtClean="0">
                <a:latin typeface="Comic Sans MS" pitchFamily="66" charset="0"/>
              </a:rPr>
              <a:t>The </a:t>
            </a:r>
            <a:r>
              <a:rPr lang="en-IE" sz="2000" b="0" dirty="0">
                <a:latin typeface="Comic Sans MS" pitchFamily="66" charset="0"/>
              </a:rPr>
              <a:t>floor is </a:t>
            </a:r>
            <a:r>
              <a:rPr lang="en-IE" sz="2000" b="0" dirty="0">
                <a:solidFill>
                  <a:srgbClr val="FF0000"/>
                </a:solidFill>
                <a:latin typeface="Comic Sans MS" pitchFamily="66" charset="0"/>
              </a:rPr>
              <a:t>‘rotten’.</a:t>
            </a:r>
          </a:p>
          <a:p>
            <a:pPr algn="just">
              <a:buFont typeface="Wingdings" pitchFamily="2" charset="2"/>
              <a:buChar char="Ø"/>
            </a:pPr>
            <a:r>
              <a:rPr lang="en-IE" sz="2000" b="0" dirty="0">
                <a:latin typeface="Comic Sans MS" pitchFamily="66" charset="0"/>
              </a:rPr>
              <a:t>The walls are covered with dung: </a:t>
            </a:r>
            <a:r>
              <a:rPr lang="en-IE" sz="2000" b="0" dirty="0">
                <a:solidFill>
                  <a:srgbClr val="FF0000"/>
                </a:solidFill>
                <a:latin typeface="Comic Sans MS" pitchFamily="66" charset="0"/>
              </a:rPr>
              <a:t>‘The sty was plastered halfway up with glass-smooth dung’. </a:t>
            </a:r>
          </a:p>
          <a:p>
            <a:pPr algn="just">
              <a:buFont typeface="Wingdings" pitchFamily="2" charset="2"/>
              <a:buChar char="Ø"/>
            </a:pPr>
            <a:r>
              <a:rPr lang="en-IE" sz="2000" b="0" dirty="0">
                <a:latin typeface="Comic Sans MS" pitchFamily="66" charset="0"/>
              </a:rPr>
              <a:t>One female pig consistently devours her own children: </a:t>
            </a:r>
            <a:r>
              <a:rPr lang="en-IE" sz="2000" b="0" dirty="0">
                <a:solidFill>
                  <a:srgbClr val="FF0000"/>
                </a:solidFill>
                <a:latin typeface="Comic Sans MS" pitchFamily="66" charset="0"/>
              </a:rPr>
              <a:t>‘the sow that always </a:t>
            </a:r>
            <a:r>
              <a:rPr lang="en-IE" sz="2000" b="0" dirty="0" smtClean="0">
                <a:solidFill>
                  <a:srgbClr val="FF0000"/>
                </a:solidFill>
                <a:latin typeface="Comic Sans MS" pitchFamily="66" charset="0"/>
              </a:rPr>
              <a:t>ate </a:t>
            </a:r>
            <a:r>
              <a:rPr lang="en-IE" sz="2000" b="0" dirty="0">
                <a:solidFill>
                  <a:srgbClr val="FF0000"/>
                </a:solidFill>
                <a:latin typeface="Comic Sans MS" pitchFamily="66" charset="0"/>
              </a:rPr>
              <a:t>her young’. </a:t>
            </a:r>
          </a:p>
          <a:p>
            <a:pPr algn="just">
              <a:buFont typeface="Wingdings" pitchFamily="2" charset="2"/>
              <a:buChar char="Ø"/>
            </a:pPr>
            <a:r>
              <a:rPr lang="en-IE" sz="2000" b="0" dirty="0">
                <a:latin typeface="Comic Sans MS" pitchFamily="66" charset="0"/>
              </a:rPr>
              <a:t>It has been suggested that there is something unpleasant, even sinister about the way the pigs eyes follow the prodigal around the barn: </a:t>
            </a:r>
            <a:r>
              <a:rPr lang="en-IE" sz="2000" b="0" dirty="0">
                <a:solidFill>
                  <a:srgbClr val="FF0000"/>
                </a:solidFill>
                <a:latin typeface="Comic Sans MS" pitchFamily="66" charset="0"/>
              </a:rPr>
              <a:t>‘the pigs’ eyes followed him, a cheerful stare’. </a:t>
            </a:r>
          </a:p>
          <a:p>
            <a:pPr algn="just">
              <a:buFont typeface="Wingdings" pitchFamily="2" charset="2"/>
              <a:buChar char="Ø"/>
            </a:pPr>
            <a:r>
              <a:rPr lang="en-IE" sz="2000" b="0" dirty="0">
                <a:latin typeface="Comic Sans MS" pitchFamily="66" charset="0"/>
              </a:rPr>
              <a:t>The foul stench of the place closes in around the prodigal in a way that is swamping and claustrophobic. </a:t>
            </a:r>
          </a:p>
          <a:p>
            <a:pPr algn="just"/>
            <a:endParaRPr lang="en-IE" sz="2000" dirty="0"/>
          </a:p>
        </p:txBody>
      </p:sp>
      <p:sp>
        <p:nvSpPr>
          <p:cNvPr id="4" name="Footer Placeholder 3"/>
          <p:cNvSpPr>
            <a:spLocks noGrp="1"/>
          </p:cNvSpPr>
          <p:nvPr>
            <p:ph type="ftr" sz="quarter" idx="11"/>
          </p:nvPr>
        </p:nvSpPr>
        <p:spPr/>
        <p:txBody>
          <a:bodyPr/>
          <a:lstStyle/>
          <a:p>
            <a:r>
              <a:rPr lang="en-IE" smtClean="0"/>
              <a:t>Mrs Shannon</a:t>
            </a:r>
            <a:endParaRPr lang="en-I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221088"/>
            <a:ext cx="4248472"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1663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4752528"/>
          </a:xfrm>
        </p:spPr>
        <p:txBody>
          <a:bodyPr/>
          <a:lstStyle/>
          <a:p>
            <a:pPr algn="just"/>
            <a:r>
              <a:rPr lang="en-IE" dirty="0" smtClean="0"/>
              <a:t>	</a:t>
            </a:r>
            <a:r>
              <a:rPr lang="en-IE" sz="2000" b="0" dirty="0" smtClean="0">
                <a:latin typeface="Comic Sans MS" pitchFamily="66" charset="0"/>
              </a:rPr>
              <a:t>The odour has so overpowered the prodigal’s sense of smell that he can no longer </a:t>
            </a:r>
            <a:r>
              <a:rPr lang="en-IE" sz="2000" b="0" dirty="0" smtClean="0">
                <a:solidFill>
                  <a:srgbClr val="FF0000"/>
                </a:solidFill>
                <a:latin typeface="Comic Sans MS" pitchFamily="66" charset="0"/>
              </a:rPr>
              <a:t>‘judge’ </a:t>
            </a:r>
            <a:r>
              <a:rPr lang="en-IE" sz="2000" b="0" dirty="0" smtClean="0">
                <a:latin typeface="Comic Sans MS" pitchFamily="66" charset="0"/>
              </a:rPr>
              <a:t>it: he no longer notices its foulness. It </a:t>
            </a:r>
            <a:r>
              <a:rPr lang="en-IE" sz="2000" b="0" dirty="0" smtClean="0">
                <a:solidFill>
                  <a:srgbClr val="FF0000"/>
                </a:solidFill>
                <a:latin typeface="Comic Sans MS" pitchFamily="66" charset="0"/>
              </a:rPr>
              <a:t>‘was too close….for him to judge’.</a:t>
            </a:r>
            <a:r>
              <a:rPr lang="en-IE" sz="2000" b="0" dirty="0" smtClean="0">
                <a:latin typeface="Comic Sans MS" pitchFamily="66" charset="0"/>
              </a:rPr>
              <a:t> Unsurprisingly, the prodigal finds himself disgusted or </a:t>
            </a:r>
            <a:r>
              <a:rPr lang="en-IE" sz="2000" b="0" dirty="0" smtClean="0">
                <a:solidFill>
                  <a:srgbClr val="FF0000"/>
                </a:solidFill>
                <a:latin typeface="Comic Sans MS" pitchFamily="66" charset="0"/>
              </a:rPr>
              <a:t>‘sickening’ </a:t>
            </a:r>
            <a:r>
              <a:rPr lang="en-IE" sz="2000" b="0" dirty="0" smtClean="0">
                <a:latin typeface="Comic Sans MS" pitchFamily="66" charset="0"/>
              </a:rPr>
              <a:t>in this foul environment. The colour </a:t>
            </a:r>
            <a:r>
              <a:rPr lang="en-IE" sz="2000" b="0" dirty="0" smtClean="0">
                <a:solidFill>
                  <a:srgbClr val="FF0000"/>
                </a:solidFill>
                <a:latin typeface="Comic Sans MS" pitchFamily="66" charset="0"/>
              </a:rPr>
              <a:t>‘brown’ </a:t>
            </a:r>
            <a:r>
              <a:rPr lang="en-IE" sz="2000" b="0" dirty="0" smtClean="0">
                <a:latin typeface="Comic Sans MS" pitchFamily="66" charset="0"/>
              </a:rPr>
              <a:t>captures the impact of the stench. </a:t>
            </a:r>
          </a:p>
          <a:p>
            <a:pPr algn="just"/>
            <a:r>
              <a:rPr lang="en-IE" sz="2000" b="0" dirty="0" smtClean="0">
                <a:latin typeface="Comic Sans MS" pitchFamily="66" charset="0"/>
              </a:rPr>
              <a:t>	Like many alcoholics, the prodigal is secretive about his drinking, hiding pint bottles of rum or whiskey behind the pigsty’s planks of wood: ‘</a:t>
            </a:r>
            <a:r>
              <a:rPr lang="en-IE" sz="2000" b="0" dirty="0" smtClean="0">
                <a:solidFill>
                  <a:srgbClr val="FF0000"/>
                </a:solidFill>
                <a:latin typeface="Comic Sans MS" pitchFamily="66" charset="0"/>
              </a:rPr>
              <a:t>he hid the pints behind a two-by-four.’ </a:t>
            </a:r>
            <a:r>
              <a:rPr lang="en-IE" sz="2000" b="0" dirty="0" smtClean="0">
                <a:latin typeface="Comic Sans MS" pitchFamily="66" charset="0"/>
              </a:rPr>
              <a:t>It would appear he often gets drunk early in the morning </a:t>
            </a:r>
            <a:r>
              <a:rPr lang="en-IE" sz="2000" b="0" dirty="0" smtClean="0">
                <a:solidFill>
                  <a:srgbClr val="FF0000"/>
                </a:solidFill>
                <a:latin typeface="Comic Sans MS" pitchFamily="66" charset="0"/>
              </a:rPr>
              <a:t>‘sometimes mornings after drinking bouts.’ </a:t>
            </a:r>
          </a:p>
          <a:p>
            <a:pPr algn="just"/>
            <a:endParaRPr lang="en-IE" sz="2000" b="0" dirty="0">
              <a:solidFill>
                <a:srgbClr val="FF0000"/>
              </a:solidFill>
              <a:latin typeface="Comic Sans MS" pitchFamily="66"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3140967"/>
            <a:ext cx="3219450"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67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597352"/>
          </a:xfrm>
          <a:solidFill>
            <a:schemeClr val="bg1"/>
          </a:solidFill>
        </p:spPr>
        <p:txBody>
          <a:bodyPr/>
          <a:lstStyle/>
          <a:p>
            <a:pPr algn="just"/>
            <a:r>
              <a:rPr lang="en-IE" dirty="0" smtClean="0"/>
              <a:t>	</a:t>
            </a:r>
            <a:r>
              <a:rPr lang="en-IE" sz="2000" b="0" dirty="0" smtClean="0">
                <a:latin typeface="Comic Sans MS" pitchFamily="66" charset="0"/>
              </a:rPr>
              <a:t>On such mornings, he watches the sunrise in a drunken state, struck by the beauty it brings to the farmyard. The mud and puddles of the yard reflect the colour of the sunrise. The puddle seems to </a:t>
            </a:r>
            <a:r>
              <a:rPr lang="en-IE" sz="2000" b="0" dirty="0" smtClean="0">
                <a:solidFill>
                  <a:srgbClr val="FF0000"/>
                </a:solidFill>
                <a:latin typeface="Comic Sans MS" pitchFamily="66" charset="0"/>
              </a:rPr>
              <a:t>‘burn’ </a:t>
            </a:r>
            <a:r>
              <a:rPr lang="en-IE" sz="2000" b="0" dirty="0" smtClean="0">
                <a:latin typeface="Comic Sans MS" pitchFamily="66" charset="0"/>
              </a:rPr>
              <a:t>and the mud is described as being </a:t>
            </a:r>
            <a:r>
              <a:rPr lang="en-IE" sz="2000" b="0" dirty="0" smtClean="0">
                <a:solidFill>
                  <a:srgbClr val="FF0000"/>
                </a:solidFill>
                <a:latin typeface="Comic Sans MS" pitchFamily="66" charset="0"/>
              </a:rPr>
              <a:t>‘glazed’ </a:t>
            </a:r>
            <a:r>
              <a:rPr lang="en-IE" sz="2000" b="0" dirty="0" smtClean="0">
                <a:latin typeface="Comic Sans MS" pitchFamily="66" charset="0"/>
              </a:rPr>
              <a:t>with red. </a:t>
            </a:r>
          </a:p>
          <a:p>
            <a:pPr algn="just"/>
            <a:r>
              <a:rPr lang="en-IE" sz="2000" b="0" dirty="0" smtClean="0">
                <a:latin typeface="Comic Sans MS" pitchFamily="66" charset="0"/>
              </a:rPr>
              <a:t>	This beautiful sight seems to </a:t>
            </a:r>
            <a:r>
              <a:rPr lang="en-IE" sz="2000" b="0" dirty="0" smtClean="0">
                <a:solidFill>
                  <a:srgbClr val="FF0000"/>
                </a:solidFill>
                <a:latin typeface="Comic Sans MS" pitchFamily="66" charset="0"/>
              </a:rPr>
              <a:t>‘reassure’ </a:t>
            </a:r>
            <a:r>
              <a:rPr lang="en-IE" sz="2000" b="0" dirty="0" smtClean="0">
                <a:latin typeface="Comic Sans MS" pitchFamily="66" charset="0"/>
              </a:rPr>
              <a:t>the prodigal, making him feel his life in the barn is worth living.; </a:t>
            </a:r>
            <a:r>
              <a:rPr lang="en-IE" sz="2000" b="0" dirty="0" smtClean="0">
                <a:solidFill>
                  <a:srgbClr val="FF0000"/>
                </a:solidFill>
                <a:latin typeface="Comic Sans MS" pitchFamily="66" charset="0"/>
              </a:rPr>
              <a:t>‘the burning puddles seemed to reassure’.</a:t>
            </a:r>
            <a:r>
              <a:rPr lang="en-IE" sz="2000" b="0" dirty="0" smtClean="0">
                <a:latin typeface="Comic Sans MS" pitchFamily="66" charset="0"/>
              </a:rPr>
              <a:t> During these moments, he feels he can continue to put up with the filth and squalor of the pigsty for at least another year rather than returning home to where he came from: ‘</a:t>
            </a:r>
            <a:r>
              <a:rPr lang="en-IE" sz="2000" b="0" dirty="0" smtClean="0">
                <a:solidFill>
                  <a:srgbClr val="FF0000"/>
                </a:solidFill>
                <a:latin typeface="Comic Sans MS" pitchFamily="66" charset="0"/>
              </a:rPr>
              <a:t>And then he thought he might almost endure/his exile yet another year or more’. </a:t>
            </a:r>
          </a:p>
          <a:p>
            <a:pPr algn="just"/>
            <a:endParaRPr lang="en-IE" sz="2000" b="0" dirty="0">
              <a:solidFill>
                <a:srgbClr val="FF0000"/>
              </a:solidFill>
              <a:latin typeface="Comic Sans MS" pitchFamily="66"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1008"/>
            <a:ext cx="4788024"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179504"/>
            <a:ext cx="4355976" cy="167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501008"/>
            <a:ext cx="4355976" cy="167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353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5208692"/>
          </a:xfrm>
          <a:solidFill>
            <a:schemeClr val="bg1"/>
          </a:solidFill>
        </p:spPr>
        <p:txBody>
          <a:bodyPr/>
          <a:lstStyle/>
          <a:p>
            <a:pPr algn="just"/>
            <a:r>
              <a:rPr lang="en-IE" dirty="0" smtClean="0"/>
              <a:t>	</a:t>
            </a:r>
            <a:endParaRPr lang="en-IE" sz="2000" b="0" dirty="0">
              <a:solidFill>
                <a:srgbClr val="FF0000"/>
              </a:solidFill>
              <a:latin typeface="Comic Sans MS" pitchFamily="66"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sp>
        <p:nvSpPr>
          <p:cNvPr id="5" name="Title 4"/>
          <p:cNvSpPr>
            <a:spLocks noGrp="1"/>
          </p:cNvSpPr>
          <p:nvPr>
            <p:ph type="title"/>
          </p:nvPr>
        </p:nvSpPr>
        <p:spPr/>
        <p:txBody>
          <a:bodyPr/>
          <a:lstStyle/>
          <a:p>
            <a:r>
              <a:rPr lang="en-IE" dirty="0" smtClean="0">
                <a:solidFill>
                  <a:schemeClr val="bg1"/>
                </a:solidFill>
              </a:rPr>
              <a:t>Stanza 2</a:t>
            </a:r>
            <a:endParaRPr lang="en-IE" dirty="0">
              <a:solidFill>
                <a:schemeClr val="bg1"/>
              </a:solidFill>
            </a:endParaRPr>
          </a:p>
        </p:txBody>
      </p:sp>
      <p:sp>
        <p:nvSpPr>
          <p:cNvPr id="6" name="Rectangle 5"/>
          <p:cNvSpPr/>
          <p:nvPr/>
        </p:nvSpPr>
        <p:spPr>
          <a:xfrm>
            <a:off x="467544" y="1305342"/>
            <a:ext cx="7992888" cy="4893647"/>
          </a:xfrm>
          <a:prstGeom prst="rect">
            <a:avLst/>
          </a:prstGeom>
        </p:spPr>
        <p:txBody>
          <a:bodyPr wrap="square">
            <a:spAutoFit/>
          </a:bodyPr>
          <a:lstStyle/>
          <a:p>
            <a:pPr algn="just"/>
            <a:r>
              <a:rPr lang="en-IE" sz="2600" b="0" dirty="0" smtClean="0">
                <a:solidFill>
                  <a:schemeClr val="accent1">
                    <a:lumMod val="40000"/>
                    <a:lumOff val="60000"/>
                  </a:schemeClr>
                </a:solidFill>
                <a:latin typeface="Comic Sans MS" pitchFamily="66" charset="0"/>
              </a:rPr>
              <a:t>This stanza describes an evening in the farmyard. It is getting dark. The sun is </a:t>
            </a:r>
            <a:r>
              <a:rPr lang="en-IE" sz="2600" b="0" dirty="0" smtClean="0">
                <a:solidFill>
                  <a:srgbClr val="FF0000"/>
                </a:solidFill>
                <a:latin typeface="Comic Sans MS" pitchFamily="66" charset="0"/>
              </a:rPr>
              <a:t>‘going away’</a:t>
            </a:r>
            <a:r>
              <a:rPr lang="en-IE" sz="2600" b="0" dirty="0" smtClean="0">
                <a:solidFill>
                  <a:schemeClr val="accent1">
                    <a:lumMod val="40000"/>
                    <a:lumOff val="60000"/>
                  </a:schemeClr>
                </a:solidFill>
                <a:latin typeface="Comic Sans MS" pitchFamily="66" charset="0"/>
              </a:rPr>
              <a:t> and the </a:t>
            </a:r>
            <a:r>
              <a:rPr lang="en-IE" sz="2600" b="0" dirty="0" smtClean="0">
                <a:solidFill>
                  <a:srgbClr val="FF0000"/>
                </a:solidFill>
                <a:latin typeface="Comic Sans MS" pitchFamily="66" charset="0"/>
              </a:rPr>
              <a:t>‘first star</a:t>
            </a:r>
            <a:r>
              <a:rPr lang="en-IE" sz="2600" b="0" dirty="0" smtClean="0">
                <a:solidFill>
                  <a:schemeClr val="accent1">
                    <a:lumMod val="40000"/>
                    <a:lumOff val="60000"/>
                  </a:schemeClr>
                </a:solidFill>
                <a:latin typeface="Comic Sans MS" pitchFamily="66" charset="0"/>
              </a:rPr>
              <a:t>’ has appeared in the sky. The prodigal has completed the last tasks of the day ‘</a:t>
            </a:r>
            <a:r>
              <a:rPr lang="en-IE" sz="2600" b="0" dirty="0" smtClean="0">
                <a:solidFill>
                  <a:srgbClr val="FF0000"/>
                </a:solidFill>
                <a:latin typeface="Comic Sans MS" pitchFamily="66" charset="0"/>
              </a:rPr>
              <a:t>carrying a bucket along a slimy board’. </a:t>
            </a:r>
            <a:r>
              <a:rPr lang="en-IE" sz="2600" b="0" dirty="0" smtClean="0">
                <a:solidFill>
                  <a:schemeClr val="accent1">
                    <a:lumMod val="40000"/>
                    <a:lumOff val="60000"/>
                  </a:schemeClr>
                </a:solidFill>
                <a:latin typeface="Comic Sans MS" pitchFamily="66" charset="0"/>
              </a:rPr>
              <a:t>His employer </a:t>
            </a:r>
            <a:r>
              <a:rPr lang="en-IE" sz="2600" b="0" dirty="0" smtClean="0">
                <a:solidFill>
                  <a:srgbClr val="FF0000"/>
                </a:solidFill>
                <a:latin typeface="Comic Sans MS" pitchFamily="66" charset="0"/>
              </a:rPr>
              <a:t>‘shuts the cows and horses in the barn’</a:t>
            </a:r>
            <a:r>
              <a:rPr lang="en-IE" sz="2600" b="0" dirty="0" smtClean="0">
                <a:solidFill>
                  <a:schemeClr val="accent1">
                    <a:lumMod val="40000"/>
                    <a:lumOff val="60000"/>
                  </a:schemeClr>
                </a:solidFill>
                <a:latin typeface="Comic Sans MS" pitchFamily="66" charset="0"/>
              </a:rPr>
              <a:t> and returns to his farmhouse by the light of his lantern. As he walks away, his lantern casts an </a:t>
            </a:r>
            <a:r>
              <a:rPr lang="en-IE" sz="2600" b="0" dirty="0" smtClean="0">
                <a:solidFill>
                  <a:srgbClr val="FF0000"/>
                </a:solidFill>
                <a:latin typeface="Comic Sans MS" pitchFamily="66" charset="0"/>
              </a:rPr>
              <a:t>‘aureole’</a:t>
            </a:r>
            <a:r>
              <a:rPr lang="en-IE" sz="2600" b="0" dirty="0" smtClean="0">
                <a:solidFill>
                  <a:schemeClr val="accent1">
                    <a:lumMod val="40000"/>
                    <a:lumOff val="60000"/>
                  </a:schemeClr>
                </a:solidFill>
                <a:latin typeface="Comic Sans MS" pitchFamily="66" charset="0"/>
              </a:rPr>
              <a:t> or halo of light, upon the farmyard’s  mud. It seems to </a:t>
            </a:r>
            <a:r>
              <a:rPr lang="en-IE" sz="2600" b="0" dirty="0" smtClean="0">
                <a:solidFill>
                  <a:srgbClr val="FF0000"/>
                </a:solidFill>
                <a:latin typeface="Comic Sans MS" pitchFamily="66" charset="0"/>
              </a:rPr>
              <a:t>‘pace</a:t>
            </a:r>
            <a:r>
              <a:rPr lang="en-IE" sz="2600" b="0" dirty="0" smtClean="0">
                <a:solidFill>
                  <a:schemeClr val="accent1">
                    <a:lumMod val="40000"/>
                    <a:lumOff val="60000"/>
                  </a:schemeClr>
                </a:solidFill>
                <a:latin typeface="Comic Sans MS" pitchFamily="66" charset="0"/>
              </a:rPr>
              <a:t>’ along with him as he returns to the farmhouse: </a:t>
            </a:r>
            <a:r>
              <a:rPr lang="en-IE" sz="2600" b="0" dirty="0" smtClean="0">
                <a:solidFill>
                  <a:srgbClr val="FF0000"/>
                </a:solidFill>
                <a:latin typeface="Comic Sans MS" pitchFamily="66" charset="0"/>
              </a:rPr>
              <a:t>‘The lantern – like the sun</a:t>
            </a:r>
            <a:r>
              <a:rPr lang="en-IE" sz="2600" b="0" smtClean="0">
                <a:solidFill>
                  <a:srgbClr val="FF0000"/>
                </a:solidFill>
                <a:latin typeface="Comic Sans MS" pitchFamily="66" charset="0"/>
              </a:rPr>
              <a:t>, going </a:t>
            </a:r>
            <a:r>
              <a:rPr lang="en-IE" sz="2600" b="0" dirty="0" smtClean="0">
                <a:solidFill>
                  <a:srgbClr val="FF0000"/>
                </a:solidFill>
                <a:latin typeface="Comic Sans MS" pitchFamily="66" charset="0"/>
              </a:rPr>
              <a:t>away - / Laid on the mud a pacing aureole’. </a:t>
            </a:r>
            <a:endParaRPr lang="en-IE" sz="2600" b="0" dirty="0">
              <a:solidFill>
                <a:srgbClr val="FF0000"/>
              </a:solidFill>
              <a:latin typeface="Comic Sans MS" pitchFamily="66" charset="0"/>
            </a:endParaRPr>
          </a:p>
        </p:txBody>
      </p:sp>
    </p:spTree>
    <p:extLst>
      <p:ext uri="{BB962C8B-B14F-4D97-AF65-F5344CB8AC3E}">
        <p14:creationId xmlns:p14="http://schemas.microsoft.com/office/powerpoint/2010/main" val="1709472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552728"/>
          </a:xfrm>
          <a:solidFill>
            <a:schemeClr val="bg1"/>
          </a:solidFill>
        </p:spPr>
        <p:txBody>
          <a:bodyPr/>
          <a:lstStyle/>
          <a:p>
            <a:pPr algn="just"/>
            <a:r>
              <a:rPr lang="en-IE" dirty="0" smtClean="0"/>
              <a:t>	</a:t>
            </a:r>
            <a:r>
              <a:rPr lang="en-IE" sz="2400" b="0" dirty="0" smtClean="0">
                <a:latin typeface="Comic Sans MS" pitchFamily="66" charset="0"/>
              </a:rPr>
              <a:t>If the prodigal’s mornings are sometimes filled with hope, his nights seem to be miserable. He views the </a:t>
            </a:r>
            <a:r>
              <a:rPr lang="en-IE" sz="2400" b="0" dirty="0" smtClean="0">
                <a:solidFill>
                  <a:srgbClr val="FF0000"/>
                </a:solidFill>
                <a:latin typeface="Comic Sans MS" pitchFamily="66" charset="0"/>
              </a:rPr>
              <a:t>‘first star’ </a:t>
            </a:r>
            <a:r>
              <a:rPr lang="en-IE" sz="2400" b="0" dirty="0" smtClean="0">
                <a:latin typeface="Comic Sans MS" pitchFamily="66" charset="0"/>
              </a:rPr>
              <a:t>as a warning to him that night is on the way. We imagine his nights are filled with guilt and self-loathing by his addiction and also due to the fact that he ended up living in such a squalid environment. </a:t>
            </a:r>
          </a:p>
          <a:p>
            <a:pPr algn="just"/>
            <a:r>
              <a:rPr lang="en-IE" sz="2400" b="0" dirty="0" smtClean="0">
                <a:latin typeface="Comic Sans MS" pitchFamily="66" charset="0"/>
              </a:rPr>
              <a:t>	His circumstances are contrasted to those of the farmer and the farm animals. Every evening, the cows are </a:t>
            </a:r>
            <a:r>
              <a:rPr lang="en-IE" sz="2400" b="0" dirty="0" smtClean="0">
                <a:solidFill>
                  <a:srgbClr val="FF0000"/>
                </a:solidFill>
                <a:latin typeface="Comic Sans MS" pitchFamily="66" charset="0"/>
              </a:rPr>
              <a:t>‘shut up</a:t>
            </a:r>
            <a:r>
              <a:rPr lang="en-IE" sz="2400" b="0" dirty="0" smtClean="0">
                <a:latin typeface="Comic Sans MS" pitchFamily="66" charset="0"/>
              </a:rPr>
              <a:t>’ snugly in their barns, </a:t>
            </a:r>
            <a:r>
              <a:rPr lang="en-IE" sz="2400" b="0" dirty="0" smtClean="0">
                <a:solidFill>
                  <a:srgbClr val="FF0000"/>
                </a:solidFill>
                <a:latin typeface="Comic Sans MS" pitchFamily="66" charset="0"/>
              </a:rPr>
              <a:t>‘safe and companionable</a:t>
            </a:r>
            <a:r>
              <a:rPr lang="en-IE" sz="2400" b="0" dirty="0" smtClean="0">
                <a:latin typeface="Comic Sans MS" pitchFamily="66" charset="0"/>
              </a:rPr>
              <a:t>’ as the animals in Noah’s ark. The pigs also snore contentedly; </a:t>
            </a:r>
            <a:r>
              <a:rPr lang="en-IE" sz="2400" b="0" dirty="0" smtClean="0">
                <a:solidFill>
                  <a:srgbClr val="FF0000"/>
                </a:solidFill>
                <a:latin typeface="Comic Sans MS" pitchFamily="66" charset="0"/>
              </a:rPr>
              <a:t>‘the pigs stuck out their little feet and snored’. </a:t>
            </a:r>
          </a:p>
          <a:p>
            <a:pPr algn="just"/>
            <a:r>
              <a:rPr lang="en-IE" sz="2400" b="0" dirty="0" smtClean="0">
                <a:latin typeface="Comic Sans MS" pitchFamily="66" charset="0"/>
              </a:rPr>
              <a:t> </a:t>
            </a:r>
            <a:endParaRPr lang="en-IE" sz="2400" b="0" dirty="0">
              <a:latin typeface="Comic Sans MS" pitchFamily="66"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112"/>
            <a:ext cx="4427984" cy="240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437112"/>
            <a:ext cx="4644008" cy="240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128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4" y="0"/>
            <a:ext cx="7520940" cy="548640"/>
          </a:xfrm>
        </p:spPr>
        <p:txBody>
          <a:bodyPr/>
          <a:lstStyle/>
          <a:p>
            <a:pPr algn="ctr"/>
            <a:r>
              <a:rPr lang="en-IE" dirty="0" smtClean="0"/>
              <a:t>The Farmer</a:t>
            </a:r>
            <a:endParaRPr lang="en-IE" dirty="0"/>
          </a:p>
        </p:txBody>
      </p:sp>
      <p:sp>
        <p:nvSpPr>
          <p:cNvPr id="3" name="Content Placeholder 2"/>
          <p:cNvSpPr>
            <a:spLocks noGrp="1"/>
          </p:cNvSpPr>
          <p:nvPr>
            <p:ph idx="1"/>
          </p:nvPr>
        </p:nvSpPr>
        <p:spPr/>
        <p:txBody>
          <a:bodyPr/>
          <a:lstStyle/>
          <a:p>
            <a:pPr algn="just"/>
            <a:r>
              <a:rPr lang="en-IE" dirty="0" smtClean="0"/>
              <a:t>	</a:t>
            </a:r>
            <a:endParaRPr lang="en-IE" sz="2800" b="0" dirty="0">
              <a:latin typeface="Comic Sans MS" pitchFamily="66" charset="0"/>
            </a:endParaRPr>
          </a:p>
        </p:txBody>
      </p:sp>
      <p:sp>
        <p:nvSpPr>
          <p:cNvPr id="4" name="Footer Placeholder 3"/>
          <p:cNvSpPr>
            <a:spLocks noGrp="1"/>
          </p:cNvSpPr>
          <p:nvPr>
            <p:ph type="ftr" sz="quarter" idx="11"/>
          </p:nvPr>
        </p:nvSpPr>
        <p:spPr/>
        <p:txBody>
          <a:bodyPr/>
          <a:lstStyle/>
          <a:p>
            <a:r>
              <a:rPr lang="en-IE" smtClean="0"/>
              <a:t>Mrs Shannon</a:t>
            </a:r>
            <a:endParaRPr lang="en-IE"/>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8840"/>
            <a:ext cx="3995935"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3528" y="419180"/>
            <a:ext cx="6624736" cy="1569660"/>
          </a:xfrm>
          <a:prstGeom prst="rect">
            <a:avLst/>
          </a:prstGeom>
        </p:spPr>
        <p:txBody>
          <a:bodyPr wrap="square">
            <a:spAutoFit/>
          </a:bodyPr>
          <a:lstStyle/>
          <a:p>
            <a:pPr algn="just"/>
            <a:r>
              <a:rPr lang="en-IE" sz="2400" b="0" dirty="0" smtClean="0">
                <a:latin typeface="Comic Sans MS" pitchFamily="66" charset="0"/>
              </a:rPr>
              <a:t>After seeing the cows and horses, the farmer returns to the warmth and comfort of his farmhouse. </a:t>
            </a:r>
          </a:p>
          <a:p>
            <a:pPr algn="just"/>
            <a:endParaRPr lang="en-IE" sz="2400" b="0" dirty="0">
              <a:latin typeface="Comic Sans MS" pitchFamily="66" charset="0"/>
            </a:endParaRPr>
          </a:p>
        </p:txBody>
      </p:sp>
      <p:sp>
        <p:nvSpPr>
          <p:cNvPr id="6" name="Up-Down Arrow 5"/>
          <p:cNvSpPr/>
          <p:nvPr/>
        </p:nvSpPr>
        <p:spPr>
          <a:xfrm>
            <a:off x="7253940" y="1739895"/>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7" name="Table 6"/>
          <p:cNvGraphicFramePr>
            <a:graphicFrameLocks noGrp="1"/>
          </p:cNvGraphicFramePr>
          <p:nvPr>
            <p:extLst>
              <p:ext uri="{D42A27DB-BD31-4B8C-83A1-F6EECF244321}">
                <p14:modId xmlns:p14="http://schemas.microsoft.com/office/powerpoint/2010/main" val="4112541955"/>
              </p:ext>
            </p:extLst>
          </p:nvPr>
        </p:nvGraphicFramePr>
        <p:xfrm>
          <a:off x="6300192" y="1218815"/>
          <a:ext cx="2376264" cy="365760"/>
        </p:xfrm>
        <a:graphic>
          <a:graphicData uri="http://schemas.openxmlformats.org/drawingml/2006/table">
            <a:tbl>
              <a:tblPr firstRow="1" bandRow="1">
                <a:tableStyleId>{9D7B26C5-4107-4FEC-AEDC-1716B250A1EF}</a:tableStyleId>
              </a:tblPr>
              <a:tblGrid>
                <a:gridCol w="2376264"/>
              </a:tblGrid>
              <a:tr h="340740">
                <a:tc>
                  <a:txBody>
                    <a:bodyPr/>
                    <a:lstStyle/>
                    <a:p>
                      <a:r>
                        <a:rPr lang="en-IE" dirty="0" smtClean="0"/>
                        <a:t>Farmer/Farm Animals</a:t>
                      </a:r>
                      <a:endParaRPr lang="en-IE"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59511440"/>
              </p:ext>
            </p:extLst>
          </p:nvPr>
        </p:nvGraphicFramePr>
        <p:xfrm>
          <a:off x="6444208" y="3056914"/>
          <a:ext cx="2376264" cy="365760"/>
        </p:xfrm>
        <a:graphic>
          <a:graphicData uri="http://schemas.openxmlformats.org/drawingml/2006/table">
            <a:tbl>
              <a:tblPr firstRow="1" bandRow="1">
                <a:tableStyleId>{9D7B26C5-4107-4FEC-AEDC-1716B250A1EF}</a:tableStyleId>
              </a:tblPr>
              <a:tblGrid>
                <a:gridCol w="2376264"/>
              </a:tblGrid>
              <a:tr h="340740">
                <a:tc>
                  <a:txBody>
                    <a:bodyPr/>
                    <a:lstStyle/>
                    <a:p>
                      <a:pPr algn="ctr"/>
                      <a:r>
                        <a:rPr lang="en-IE" dirty="0" smtClean="0"/>
                        <a:t>The</a:t>
                      </a:r>
                      <a:r>
                        <a:rPr lang="en-IE" baseline="0" dirty="0" smtClean="0"/>
                        <a:t> Prodigal</a:t>
                      </a:r>
                      <a:endParaRPr lang="en-IE"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7231165"/>
              </p:ext>
            </p:extLst>
          </p:nvPr>
        </p:nvGraphicFramePr>
        <p:xfrm>
          <a:off x="6656332" y="2162551"/>
          <a:ext cx="1679848" cy="370840"/>
        </p:xfrm>
        <a:graphic>
          <a:graphicData uri="http://schemas.openxmlformats.org/drawingml/2006/table">
            <a:tbl>
              <a:tblPr firstRow="1" bandRow="1">
                <a:tableStyleId>{5C22544A-7EE6-4342-B048-85BDC9FD1C3A}</a:tableStyleId>
              </a:tblPr>
              <a:tblGrid>
                <a:gridCol w="1679848"/>
              </a:tblGrid>
              <a:tr h="370840">
                <a:tc>
                  <a:txBody>
                    <a:bodyPr/>
                    <a:lstStyle/>
                    <a:p>
                      <a:pPr algn="ctr"/>
                      <a:r>
                        <a:rPr lang="en-IE" dirty="0" smtClean="0"/>
                        <a:t>CONTRAST</a:t>
                      </a:r>
                      <a:endParaRPr lang="en-IE" dirty="0"/>
                    </a:p>
                  </a:txBody>
                  <a:tcPr/>
                </a:tc>
              </a:tr>
            </a:tbl>
          </a:graphicData>
        </a:graphic>
      </p:graphicFrame>
    </p:spTree>
    <p:extLst>
      <p:ext uri="{BB962C8B-B14F-4D97-AF65-F5344CB8AC3E}">
        <p14:creationId xmlns:p14="http://schemas.microsoft.com/office/powerpoint/2010/main" val="1605237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539</TotalTime>
  <Words>497</Words>
  <Application>Microsoft Office PowerPoint</Application>
  <PresentationFormat>On-screen Show (4:3)</PresentationFormat>
  <Paragraphs>48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The Prodigal</vt:lpstr>
      <vt:lpstr>PowerPoint Presentation</vt:lpstr>
      <vt:lpstr>Stanza 1</vt:lpstr>
      <vt:lpstr>PowerPoint Presentation</vt:lpstr>
      <vt:lpstr>PowerPoint Presentation</vt:lpstr>
      <vt:lpstr>PowerPoint Presentation</vt:lpstr>
      <vt:lpstr>Stanza 2</vt:lpstr>
      <vt:lpstr>PowerPoint Presentation</vt:lpstr>
      <vt:lpstr>The Farmer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Prodigal</dc:title>
  <dc:creator>Lough Allen College</dc:creator>
  <cp:lastModifiedBy>Rachel Shannon</cp:lastModifiedBy>
  <cp:revision>31</cp:revision>
  <dcterms:created xsi:type="dcterms:W3CDTF">2012-02-27T17:51:49Z</dcterms:created>
  <dcterms:modified xsi:type="dcterms:W3CDTF">2012-11-23T10:53:28Z</dcterms:modified>
</cp:coreProperties>
</file>